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7"/>
  </p:notesMasterIdLst>
  <p:sldIdLst>
    <p:sldId id="256" r:id="rId3"/>
    <p:sldId id="271" r:id="rId4"/>
    <p:sldId id="257" r:id="rId5"/>
    <p:sldId id="258" r:id="rId6"/>
    <p:sldId id="272" r:id="rId7"/>
    <p:sldId id="290" r:id="rId8"/>
    <p:sldId id="291"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92" r:id="rId22"/>
    <p:sldId id="285" r:id="rId23"/>
    <p:sldId id="286" r:id="rId24"/>
    <p:sldId id="287" r:id="rId25"/>
    <p:sldId id="288" r:id="rId26"/>
    <p:sldId id="289" r:id="rId27"/>
    <p:sldId id="259"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35" r:id="rId48"/>
    <p:sldId id="336" r:id="rId49"/>
    <p:sldId id="337" r:id="rId50"/>
    <p:sldId id="261" r:id="rId51"/>
    <p:sldId id="262" r:id="rId52"/>
    <p:sldId id="263" r:id="rId53"/>
    <p:sldId id="493" r:id="rId54"/>
    <p:sldId id="502" r:id="rId55"/>
    <p:sldId id="503" r:id="rId56"/>
    <p:sldId id="528" r:id="rId57"/>
    <p:sldId id="623" r:id="rId58"/>
    <p:sldId id="504" r:id="rId59"/>
    <p:sldId id="529" r:id="rId60"/>
    <p:sldId id="530" r:id="rId61"/>
    <p:sldId id="505" r:id="rId62"/>
    <p:sldId id="540" r:id="rId63"/>
    <p:sldId id="533" r:id="rId64"/>
    <p:sldId id="260" r:id="rId65"/>
    <p:sldId id="29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46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19894-579D-48AC-B65E-5669458283E2}" type="datetimeFigureOut">
              <a:rPr lang="en-US" smtClean="0"/>
              <a:t>10/14/2022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39301-7A58-43E6-B446-D5DA42131A1C}" type="slidenum">
              <a:rPr lang="en-US" smtClean="0"/>
              <a:t>‹#›</a:t>
            </a:fld>
            <a:endParaRPr lang="en-US"/>
          </a:p>
        </p:txBody>
      </p:sp>
    </p:spTree>
    <p:extLst>
      <p:ext uri="{BB962C8B-B14F-4D97-AF65-F5344CB8AC3E}">
        <p14:creationId xmlns:p14="http://schemas.microsoft.com/office/powerpoint/2010/main" val="296144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9B44D-F643-434C-A3EB-FF8501307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14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Track 2 SDK (actually #3)</a:t>
            </a:r>
          </a:p>
        </p:txBody>
      </p:sp>
      <p:sp>
        <p:nvSpPr>
          <p:cNvPr id="4" name="Slide Number Placeholder 3"/>
          <p:cNvSpPr>
            <a:spLocks noGrp="1"/>
          </p:cNvSpPr>
          <p:nvPr>
            <p:ph type="sldNum" sz="quarter" idx="10"/>
          </p:nvPr>
        </p:nvSpPr>
        <p:spPr/>
        <p:txBody>
          <a:bodyPr/>
          <a:lstStyle/>
          <a:p>
            <a:fld id="{8DF7B682-A23C-4AC9-A63F-72C4BE33EF59}" type="slidenum">
              <a:rPr lang="en-CA" smtClean="0"/>
              <a:t>49</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50</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51</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53</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60</a:t>
            </a:fld>
            <a:endParaRPr lang="en-CA"/>
          </a:p>
        </p:txBody>
      </p:sp>
    </p:spTree>
    <p:extLst>
      <p:ext uri="{BB962C8B-B14F-4D97-AF65-F5344CB8AC3E}">
        <p14:creationId xmlns:p14="http://schemas.microsoft.com/office/powerpoint/2010/main" val="238232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61</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800" dirty="0" err="1">
                <a:solidFill>
                  <a:srgbClr val="00008B"/>
                </a:solidFill>
                <a:latin typeface="Cascadia Mono" panose="020B0609020000020004" pitchFamily="49" charset="0"/>
              </a:rPr>
              <a:t>ServiceBusReceiver</a:t>
            </a:r>
            <a:r>
              <a:rPr lang="en-US" dirty="0"/>
              <a:t>.</a:t>
            </a:r>
            <a:r>
              <a:rPr lang="en-US" dirty="0" err="1"/>
              <a:t>ReceiveMessageAsync</a:t>
            </a:r>
            <a:r>
              <a:rPr lang="en-US" dirty="0"/>
              <a:t>()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sz="1800" dirty="0" err="1">
                <a:solidFill>
                  <a:srgbClr val="00008B"/>
                </a:solidFill>
                <a:latin typeface="Cascadia Mono" panose="020B0609020000020004" pitchFamily="49" charset="0"/>
              </a:rPr>
              <a:t>ServiceBusProcessorOptions</a:t>
            </a:r>
            <a:endParaRPr lang="en-CA" dirty="0"/>
          </a:p>
          <a:p>
            <a:pPr marL="171450" indent="-171450">
              <a:buFontTx/>
              <a:buChar char="-"/>
            </a:pPr>
            <a:r>
              <a:rPr lang="en-CA" sz="1800" dirty="0" err="1">
                <a:solidFill>
                  <a:srgbClr val="800080"/>
                </a:solidFill>
                <a:latin typeface="Cascadia Mono" panose="020B0609020000020004" pitchFamily="49" charset="0"/>
              </a:rPr>
              <a:t>AutoCompleteMessages</a:t>
            </a:r>
            <a:r>
              <a:rPr lang="en-CA" dirty="0"/>
              <a:t> (defaults to true)</a:t>
            </a:r>
          </a:p>
          <a:p>
            <a:pPr marL="171450" indent="-171450">
              <a:buFontTx/>
              <a:buChar char="-"/>
            </a:pPr>
            <a:r>
              <a:rPr lang="en-CA" dirty="0" err="1"/>
              <a:t>MaxConcurrentCalls</a:t>
            </a:r>
            <a:r>
              <a:rPr lang="en-CA" dirty="0"/>
              <a:t> (defaults to one)</a:t>
            </a:r>
          </a:p>
          <a:p>
            <a:pPr marL="171450" indent="-171450">
              <a:buFontTx/>
              <a:buChar char="-"/>
            </a:pPr>
            <a:r>
              <a:rPr lang="en-CA" sz="1800" dirty="0" err="1">
                <a:solidFill>
                  <a:srgbClr val="800080"/>
                </a:solidFill>
                <a:latin typeface="Cascadia Mono" panose="020B0609020000020004" pitchFamily="49" charset="0"/>
              </a:rPr>
              <a:t>MaxAutoLockRenewalDuration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3637067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n-US"/>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Box 7"/>
          <p:cNvSpPr txBox="1"/>
          <p:nvPr/>
        </p:nvSpPr>
        <p:spPr>
          <a:xfrm>
            <a:off x="479376" y="332656"/>
            <a:ext cx="2733441" cy="830997"/>
          </a:xfrm>
          <a:prstGeom prst="rect">
            <a:avLst/>
          </a:prstGeom>
          <a:noFill/>
        </p:spPr>
        <p:txBody>
          <a:bodyPr wrap="none" rtlCol="0">
            <a:spAutoFit/>
          </a:bodyPr>
          <a:lstStyle/>
          <a:p>
            <a:r>
              <a:rPr lang="en-US" sz="4800" b="1" i="1" dirty="0" err="1">
                <a:solidFill>
                  <a:srgbClr val="006EBE"/>
                </a:solidFill>
                <a:latin typeface="Arial Narrow" panose="020B0606020202030204" pitchFamily="34" charset="0"/>
              </a:rPr>
              <a:t>NobleProg</a:t>
            </a:r>
            <a:endParaRPr lang="en-GB" sz="48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761441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2836FF69-41B3-4CFF-BA91-876470099034}"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510A5-F74B-49AB-AEC5-F8A8319515DC}" type="slidenum">
              <a:rPr lang="en-US" smtClean="0"/>
              <a:t>‹#›</a:t>
            </a:fld>
            <a:endParaRPr lang="en-US"/>
          </a:p>
        </p:txBody>
      </p:sp>
      <p:sp>
        <p:nvSpPr>
          <p:cNvPr id="8"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88048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2836FF69-41B3-4CFF-BA91-876470099034}"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510A5-F74B-49AB-AEC5-F8A8319515DC}" type="slidenum">
              <a:rPr lang="en-US" smtClean="0"/>
              <a:t>‹#›</a:t>
            </a:fld>
            <a:endParaRPr lang="en-US"/>
          </a:p>
        </p:txBody>
      </p:sp>
      <p:sp>
        <p:nvSpPr>
          <p:cNvPr id="8"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1751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3C45CA4-DBD4-4D66-B526-53DDF8B6628B}"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06AA8-EA0A-41B2-A753-42CFEF96F852}" type="slidenum">
              <a:rPr lang="en-US" smtClean="0"/>
              <a:t>‹#›</a:t>
            </a:fld>
            <a:endParaRPr lang="en-US"/>
          </a:p>
        </p:txBody>
      </p:sp>
    </p:spTree>
    <p:extLst>
      <p:ext uri="{BB962C8B-B14F-4D97-AF65-F5344CB8AC3E}">
        <p14:creationId xmlns:p14="http://schemas.microsoft.com/office/powerpoint/2010/main" val="1952192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6114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4564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585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636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123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7708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0286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2836FF69-41B3-4CFF-BA91-876470099034}"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510A5-F74B-49AB-AEC5-F8A8319515DC}" type="slidenum">
              <a:rPr lang="en-US" smtClean="0"/>
              <a:t>‹#›</a:t>
            </a:fld>
            <a:endParaRPr lang="en-US"/>
          </a:p>
        </p:txBody>
      </p:sp>
      <p:sp>
        <p:nvSpPr>
          <p:cNvPr id="7"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488985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862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01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11577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68383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7955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44856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6924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2709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0052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n-US"/>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2836FF69-41B3-4CFF-BA91-876470099034}"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510A5-F74B-49AB-AEC5-F8A8319515DC}" type="slidenum">
              <a:rPr lang="en-US" smtClean="0"/>
              <a:t>‹#›</a:t>
            </a:fld>
            <a:endParaRPr lang="en-US"/>
          </a:p>
        </p:txBody>
      </p:sp>
      <p:sp>
        <p:nvSpPr>
          <p:cNvPr id="8"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398314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27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885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5081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383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1735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7" y="1513830"/>
            <a:ext cx="11653523" cy="205203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78174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6"/>
          </a:xfrm>
        </p:spPr>
        <p:txBody>
          <a:bodyPr anchor="b"/>
          <a:lstStyle>
            <a:lvl1pPr>
              <a:defRPr sz="5624"/>
            </a:lvl1pPr>
          </a:lstStyle>
          <a:p>
            <a:r>
              <a:rPr lang="en-US"/>
              <a:t>Click to edit Master title style</a:t>
            </a:r>
          </a:p>
        </p:txBody>
      </p:sp>
      <p:sp>
        <p:nvSpPr>
          <p:cNvPr id="3" name="Text Placeholder 2"/>
          <p:cNvSpPr>
            <a:spLocks noGrp="1"/>
          </p:cNvSpPr>
          <p:nvPr>
            <p:ph type="body" idx="1"/>
          </p:nvPr>
        </p:nvSpPr>
        <p:spPr>
          <a:xfrm>
            <a:off x="831850" y="4589463"/>
            <a:ext cx="10515600" cy="492702"/>
          </a:xfrm>
        </p:spPr>
        <p:txBody>
          <a:bodyPr/>
          <a:lstStyle>
            <a:lvl1pPr marL="0" indent="0">
              <a:buNone/>
              <a:defRPr sz="2250">
                <a:solidFill>
                  <a:schemeClr val="tx1">
                    <a:tint val="75000"/>
                  </a:schemeClr>
                </a:solidFill>
              </a:defRPr>
            </a:lvl1pPr>
            <a:lvl2pPr marL="428563" indent="0">
              <a:buNone/>
              <a:defRPr sz="1874">
                <a:solidFill>
                  <a:schemeClr val="tx1">
                    <a:tint val="75000"/>
                  </a:schemeClr>
                </a:solidFill>
              </a:defRPr>
            </a:lvl2pPr>
            <a:lvl3pPr marL="857124" indent="0">
              <a:buNone/>
              <a:defRPr sz="1687">
                <a:solidFill>
                  <a:schemeClr val="tx1">
                    <a:tint val="75000"/>
                  </a:schemeClr>
                </a:solidFill>
              </a:defRPr>
            </a:lvl3pPr>
            <a:lvl4pPr marL="1285687" indent="0">
              <a:buNone/>
              <a:defRPr sz="1500">
                <a:solidFill>
                  <a:schemeClr val="tx1">
                    <a:tint val="75000"/>
                  </a:schemeClr>
                </a:solidFill>
              </a:defRPr>
            </a:lvl4pPr>
            <a:lvl5pPr marL="1714250" indent="0">
              <a:buNone/>
              <a:defRPr sz="1500">
                <a:solidFill>
                  <a:schemeClr val="tx1">
                    <a:tint val="75000"/>
                  </a:schemeClr>
                </a:solidFill>
              </a:defRPr>
            </a:lvl5pPr>
            <a:lvl6pPr marL="2142811" indent="0">
              <a:buNone/>
              <a:defRPr sz="1500">
                <a:solidFill>
                  <a:schemeClr val="tx1">
                    <a:tint val="75000"/>
                  </a:schemeClr>
                </a:solidFill>
              </a:defRPr>
            </a:lvl6pPr>
            <a:lvl7pPr marL="2571374" indent="0">
              <a:buNone/>
              <a:defRPr sz="1500">
                <a:solidFill>
                  <a:schemeClr val="tx1">
                    <a:tint val="75000"/>
                  </a:schemeClr>
                </a:solidFill>
              </a:defRPr>
            </a:lvl7pPr>
            <a:lvl8pPr marL="2999936" indent="0">
              <a:buNone/>
              <a:defRPr sz="1500">
                <a:solidFill>
                  <a:schemeClr val="tx1">
                    <a:tint val="75000"/>
                  </a:schemeClr>
                </a:solidFill>
              </a:defRPr>
            </a:lvl8pPr>
            <a:lvl9pPr marL="3428498"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92819-27F9-43B4-BA0A-544752B242CA}"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6E340-FC1B-4DE6-9B93-EFD55D58EA18}" type="slidenum">
              <a:rPr lang="en-US" smtClean="0"/>
              <a:t>‹#›</a:t>
            </a:fld>
            <a:endParaRPr lang="en-US"/>
          </a:p>
        </p:txBody>
      </p:sp>
    </p:spTree>
    <p:extLst>
      <p:ext uri="{BB962C8B-B14F-4D97-AF65-F5344CB8AC3E}">
        <p14:creationId xmlns:p14="http://schemas.microsoft.com/office/powerpoint/2010/main" val="4235472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2022-10-14</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79576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2022-10-14</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752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2836FF69-41B3-4CFF-BA91-876470099034}"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510A5-F74B-49AB-AEC5-F8A8319515DC}" type="slidenum">
              <a:rPr lang="en-US" smtClean="0"/>
              <a:t>‹#›</a:t>
            </a:fld>
            <a:endParaRPr lang="en-US"/>
          </a:p>
        </p:txBody>
      </p:sp>
      <p:sp>
        <p:nvSpPr>
          <p:cNvPr id="9"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10781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2836FF69-41B3-4CFF-BA91-876470099034}" type="datetimeFigureOut">
              <a:rPr lang="en-US" smtClean="0"/>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510A5-F74B-49AB-AEC5-F8A8319515DC}" type="slidenum">
              <a:rPr lang="en-US" smtClean="0"/>
              <a:t>‹#›</a:t>
            </a:fld>
            <a:endParaRPr lang="en-US"/>
          </a:p>
        </p:txBody>
      </p:sp>
      <p:sp>
        <p:nvSpPr>
          <p:cNvPr id="11"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037294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2836FF69-41B3-4CFF-BA91-876470099034}" type="datetimeFigureOut">
              <a:rPr lang="en-US" smtClean="0"/>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510A5-F74B-49AB-AEC5-F8A8319515DC}" type="slidenum">
              <a:rPr lang="en-US" smtClean="0"/>
              <a:t>‹#›</a:t>
            </a:fld>
            <a:endParaRPr lang="en-US"/>
          </a:p>
        </p:txBody>
      </p:sp>
      <p:sp>
        <p:nvSpPr>
          <p:cNvPr id="7"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127165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6FF69-41B3-4CFF-BA91-876470099034}" type="datetimeFigureOut">
              <a:rPr lang="en-US" smtClean="0"/>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510A5-F74B-49AB-AEC5-F8A8319515DC}" type="slidenum">
              <a:rPr lang="en-US" smtClean="0"/>
              <a:t>‹#›</a:t>
            </a:fld>
            <a:endParaRPr lang="en-US"/>
          </a:p>
        </p:txBody>
      </p:sp>
      <p:sp>
        <p:nvSpPr>
          <p:cNvPr id="6"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42683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6FF69-41B3-4CFF-BA91-876470099034}"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510A5-F74B-49AB-AEC5-F8A8319515DC}" type="slidenum">
              <a:rPr lang="en-US" smtClean="0"/>
              <a:t>‹#›</a:t>
            </a:fld>
            <a:endParaRPr lang="en-US"/>
          </a:p>
        </p:txBody>
      </p:sp>
      <p:sp>
        <p:nvSpPr>
          <p:cNvPr id="9"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147818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n-US"/>
              <a:t>Click to edit Master title style</a:t>
            </a:r>
            <a:endParaRPr lang="en-GB"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6FF69-41B3-4CFF-BA91-876470099034}"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510A5-F74B-49AB-AEC5-F8A8319515DC}" type="slidenum">
              <a:rPr lang="en-US" smtClean="0"/>
              <a:t>‹#›</a:t>
            </a:fld>
            <a:endParaRPr lang="en-US"/>
          </a:p>
        </p:txBody>
      </p:sp>
      <p:sp>
        <p:nvSpPr>
          <p:cNvPr id="9" name="TextBox 7"/>
          <p:cNvSpPr txBox="1"/>
          <p:nvPr/>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19292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a:t>Kliknij, aby edytować styl</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GB" dirty="0"/>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2836FF69-41B3-4CFF-BA91-876470099034}" type="datetimeFigureOut">
              <a:rPr lang="en-US" smtClean="0"/>
              <a:t>10/14/2022</a:t>
            </a:fld>
            <a:endParaRPr lang="en-US"/>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endParaRPr lang="en-US"/>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487510A5-F74B-49AB-AEC5-F8A8319515DC}" type="slidenum">
              <a:rPr lang="en-US" smtClean="0"/>
              <a:t>‹#›</a:t>
            </a:fld>
            <a:endParaRPr lang="en-US"/>
          </a:p>
        </p:txBody>
      </p:sp>
      <p:sp>
        <p:nvSpPr>
          <p:cNvPr id="9" name="TextBox 8"/>
          <p:cNvSpPr txBox="1"/>
          <p:nvPr/>
        </p:nvSpPr>
        <p:spPr>
          <a:xfrm>
            <a:off x="5539703" y="6356350"/>
            <a:ext cx="1461426" cy="569387"/>
          </a:xfrm>
          <a:prstGeom prst="rect">
            <a:avLst/>
          </a:prstGeom>
          <a:noFill/>
        </p:spPr>
        <p:txBody>
          <a:bodyPr wrap="none" rtlCol="0">
            <a:spAutoFit/>
          </a:bodyPr>
          <a:lstStyle/>
          <a:p>
            <a:pPr algn="ctr"/>
            <a:r>
              <a:rPr lang="en-GB" sz="1000" b="1" dirty="0" err="1">
                <a:solidFill>
                  <a:srgbClr val="414141"/>
                </a:solidFill>
                <a:latin typeface="Raleway-v4020" pitchFamily="50" charset="-18"/>
                <a:ea typeface="Adobe Fan Heiti Std B" panose="020B0700000000000000" pitchFamily="34" charset="-128"/>
              </a:rPr>
              <a:t>NobleProg</a:t>
            </a:r>
            <a:r>
              <a:rPr lang="en-GB" sz="1000" b="1" dirty="0">
                <a:solidFill>
                  <a:srgbClr val="414141"/>
                </a:solidFill>
                <a:latin typeface="Raleway-v4020" pitchFamily="50" charset="-18"/>
                <a:ea typeface="Adobe Fan Heiti Std B" panose="020B0700000000000000" pitchFamily="34" charset="-128"/>
              </a:rPr>
              <a:t>®</a:t>
            </a:r>
            <a:r>
              <a:rPr lang="en-GB" sz="1000" dirty="0">
                <a:solidFill>
                  <a:srgbClr val="414141"/>
                </a:solidFill>
                <a:latin typeface="Raleway-v4020" pitchFamily="50" charset="-18"/>
                <a:ea typeface="Adobe Fan Heiti Std B" panose="020B0700000000000000" pitchFamily="34" charset="-128"/>
              </a:rPr>
              <a:t> 20</a:t>
            </a:r>
            <a:r>
              <a:rPr lang="pl-PL" sz="1000" dirty="0">
                <a:solidFill>
                  <a:srgbClr val="414141"/>
                </a:solidFill>
                <a:latin typeface="Raleway-v4020" pitchFamily="50" charset="-18"/>
                <a:ea typeface="Adobe Fan Heiti Std B" panose="020B0700000000000000" pitchFamily="34" charset="-128"/>
              </a:rPr>
              <a:t>22</a:t>
            </a:r>
            <a:endParaRPr lang="en-GB" sz="1000" dirty="0">
              <a:solidFill>
                <a:srgbClr val="414141"/>
              </a:solidFill>
              <a:latin typeface="Raleway-v4020" pitchFamily="50" charset="-18"/>
              <a:ea typeface="Adobe Fan Heiti Std B" panose="020B0700000000000000" pitchFamily="34" charset="-128"/>
            </a:endParaRPr>
          </a:p>
          <a:p>
            <a:pPr algn="ctr"/>
            <a:r>
              <a:rPr lang="en-GB" sz="1000" dirty="0">
                <a:solidFill>
                  <a:srgbClr val="414141"/>
                </a:solidFill>
                <a:latin typeface="Raleway-v4020" pitchFamily="50" charset="-18"/>
                <a:ea typeface="Adobe Fan Heiti Std B" panose="020B0700000000000000" pitchFamily="34" charset="-128"/>
              </a:rPr>
              <a:t>All Rights Reserved</a:t>
            </a:r>
          </a:p>
          <a:p>
            <a:endParaRPr lang="en-GB" sz="1100" dirty="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243718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8598092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hyperlink" Target="http://pngimg.com/download/25916" TargetMode="External"/><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hyperlink" Target="http://www.pngall.com/server-png"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0.emf"/></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0423" y="2391228"/>
            <a:ext cx="9144000" cy="2387600"/>
          </a:xfrm>
        </p:spPr>
        <p:txBody>
          <a:bodyPr>
            <a:normAutofit fontScale="90000"/>
          </a:bodyPr>
          <a:lstStyle/>
          <a:p>
            <a:br>
              <a:rPr lang="en-US" dirty="0"/>
            </a:br>
            <a:r>
              <a:rPr lang="en-US" dirty="0"/>
              <a:t>Introduction Objective programming (C #) - design patterns</a:t>
            </a:r>
          </a:p>
        </p:txBody>
      </p:sp>
    </p:spTree>
    <p:extLst>
      <p:ext uri="{BB962C8B-B14F-4D97-AF65-F5344CB8AC3E}">
        <p14:creationId xmlns:p14="http://schemas.microsoft.com/office/powerpoint/2010/main" val="153033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Web-Queue-Worker</a:t>
            </a:r>
          </a:p>
          <a:p>
            <a:endParaRPr lang="en-US" dirty="0"/>
          </a:p>
        </p:txBody>
      </p:sp>
      <p:pic>
        <p:nvPicPr>
          <p:cNvPr id="2" name="Picture 1"/>
          <p:cNvPicPr>
            <a:picLocks noChangeAspect="1"/>
          </p:cNvPicPr>
          <p:nvPr/>
        </p:nvPicPr>
        <p:blipFill>
          <a:blip r:embed="rId2"/>
          <a:stretch>
            <a:fillRect/>
          </a:stretch>
        </p:blipFill>
        <p:spPr>
          <a:xfrm>
            <a:off x="676683" y="1006384"/>
            <a:ext cx="8696325" cy="3695700"/>
          </a:xfrm>
          <a:prstGeom prst="rect">
            <a:avLst/>
          </a:prstGeom>
        </p:spPr>
      </p:pic>
    </p:spTree>
    <p:extLst>
      <p:ext uri="{BB962C8B-B14F-4D97-AF65-F5344CB8AC3E}">
        <p14:creationId xmlns:p14="http://schemas.microsoft.com/office/powerpoint/2010/main" val="329885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For a purely PaaS solution, consider a Web-Queue-Worker architecture. In this style, the application has a web front end that handles HTTP requests and a back-end worker that performs CPU-intensive tasks or long-running operations. </a:t>
            </a:r>
          </a:p>
          <a:p>
            <a:endParaRPr lang="en-US" dirty="0"/>
          </a:p>
          <a:p>
            <a:r>
              <a:rPr lang="en-US" dirty="0"/>
              <a:t>The front end communicates to the worker through an asynchronous message queue.</a:t>
            </a:r>
          </a:p>
          <a:p>
            <a:endParaRPr lang="en-US" dirty="0"/>
          </a:p>
          <a:p>
            <a:r>
              <a:rPr lang="en-US" dirty="0"/>
              <a:t>Web-queue-worker is suitable for relatively simple domains with some resource-intensive tasks. Like N-tier, the architecture is easy to understand..</a:t>
            </a:r>
          </a:p>
        </p:txBody>
      </p:sp>
    </p:spTree>
    <p:extLst>
      <p:ext uri="{BB962C8B-B14F-4D97-AF65-F5344CB8AC3E}">
        <p14:creationId xmlns:p14="http://schemas.microsoft.com/office/powerpoint/2010/main" val="925744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err="1"/>
              <a:t>Microservices</a:t>
            </a:r>
            <a:endParaRPr lang="en-US" b="1" dirty="0"/>
          </a:p>
          <a:p>
            <a:pPr marL="0" indent="0">
              <a:buNone/>
            </a:pPr>
            <a:endParaRPr lang="en-US" b="1" dirty="0"/>
          </a:p>
          <a:p>
            <a:endParaRPr lang="en-US" dirty="0"/>
          </a:p>
        </p:txBody>
      </p:sp>
      <p:pic>
        <p:nvPicPr>
          <p:cNvPr id="2" name="Picture 1"/>
          <p:cNvPicPr>
            <a:picLocks noChangeAspect="1"/>
          </p:cNvPicPr>
          <p:nvPr/>
        </p:nvPicPr>
        <p:blipFill>
          <a:blip r:embed="rId2"/>
          <a:stretch>
            <a:fillRect/>
          </a:stretch>
        </p:blipFill>
        <p:spPr>
          <a:xfrm>
            <a:off x="583473" y="1288460"/>
            <a:ext cx="8572500" cy="35147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5497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If your application has a more complex domain, consider moving to a </a:t>
            </a:r>
            <a:r>
              <a:rPr lang="en-US" dirty="0" err="1"/>
              <a:t>Microservices</a:t>
            </a:r>
            <a:r>
              <a:rPr lang="en-US" dirty="0"/>
              <a:t> architecture. A </a:t>
            </a:r>
            <a:r>
              <a:rPr lang="en-US" dirty="0" err="1"/>
              <a:t>microservices</a:t>
            </a:r>
            <a:r>
              <a:rPr lang="en-US" dirty="0"/>
              <a:t> application is composed of many small, independent services. </a:t>
            </a:r>
          </a:p>
          <a:p>
            <a:endParaRPr lang="en-US" dirty="0"/>
          </a:p>
          <a:p>
            <a:r>
              <a:rPr lang="en-US" dirty="0"/>
              <a:t>Each service implements a single business capability. Services are loosely coupled, communicating through API contracts.</a:t>
            </a:r>
          </a:p>
          <a:p>
            <a:endParaRPr lang="en-US" dirty="0"/>
          </a:p>
          <a:p>
            <a:r>
              <a:rPr lang="en-US" dirty="0"/>
              <a:t>Each service can be built by a small, focused development team. Individual services can be deployed without a lot of coordination between teams, which encourages frequent updates.</a:t>
            </a:r>
          </a:p>
        </p:txBody>
      </p:sp>
    </p:spTree>
    <p:extLst>
      <p:ext uri="{BB962C8B-B14F-4D97-AF65-F5344CB8AC3E}">
        <p14:creationId xmlns:p14="http://schemas.microsoft.com/office/powerpoint/2010/main" val="121392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Event-driven architecture</a:t>
            </a:r>
          </a:p>
          <a:p>
            <a:pPr marL="0" indent="0">
              <a:buNone/>
            </a:pPr>
            <a:endParaRPr lang="en-US" b="1" dirty="0"/>
          </a:p>
          <a:p>
            <a:endParaRPr lang="en-US" dirty="0"/>
          </a:p>
        </p:txBody>
      </p:sp>
      <p:pic>
        <p:nvPicPr>
          <p:cNvPr id="2" name="Picture 1"/>
          <p:cNvPicPr>
            <a:picLocks noChangeAspect="1"/>
          </p:cNvPicPr>
          <p:nvPr/>
        </p:nvPicPr>
        <p:blipFill>
          <a:blip r:embed="rId2"/>
          <a:stretch>
            <a:fillRect/>
          </a:stretch>
        </p:blipFill>
        <p:spPr>
          <a:xfrm>
            <a:off x="636814" y="1247503"/>
            <a:ext cx="8305800" cy="2743200"/>
          </a:xfrm>
          <a:prstGeom prst="rect">
            <a:avLst/>
          </a:prstGeom>
        </p:spPr>
      </p:pic>
    </p:spTree>
    <p:extLst>
      <p:ext uri="{BB962C8B-B14F-4D97-AF65-F5344CB8AC3E}">
        <p14:creationId xmlns:p14="http://schemas.microsoft.com/office/powerpoint/2010/main" val="138955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Event-Driven Architectures use a publish-subscribe (pub-sub) model, where producers publish events, and consumers subscribe to them. The producers are independent from the consumers, and consumers are independent from each other.</a:t>
            </a:r>
          </a:p>
          <a:p>
            <a:endParaRPr lang="en-US" dirty="0"/>
          </a:p>
          <a:p>
            <a:r>
              <a:rPr lang="en-US" dirty="0"/>
              <a:t>Consider an event-driven architecture for applications that ingest and process a large volume of data with very low latency, such as </a:t>
            </a:r>
            <a:r>
              <a:rPr lang="en-US" dirty="0" err="1"/>
              <a:t>IoT</a:t>
            </a:r>
            <a:r>
              <a:rPr lang="en-US" dirty="0"/>
              <a:t> solutions. </a:t>
            </a:r>
          </a:p>
          <a:p>
            <a:endParaRPr lang="en-US" dirty="0"/>
          </a:p>
          <a:p>
            <a:r>
              <a:rPr lang="en-US" dirty="0"/>
              <a:t>The style is also useful when different subsystems must perform different types of processing on the same event data.</a:t>
            </a:r>
          </a:p>
        </p:txBody>
      </p:sp>
    </p:spTree>
    <p:extLst>
      <p:ext uri="{BB962C8B-B14F-4D97-AF65-F5344CB8AC3E}">
        <p14:creationId xmlns:p14="http://schemas.microsoft.com/office/powerpoint/2010/main" val="66365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Big Data, Big Compute</a:t>
            </a:r>
          </a:p>
          <a:p>
            <a:endParaRPr lang="en-US" dirty="0"/>
          </a:p>
        </p:txBody>
      </p:sp>
      <p:pic>
        <p:nvPicPr>
          <p:cNvPr id="2" name="Picture 1"/>
          <p:cNvPicPr>
            <a:picLocks noChangeAspect="1"/>
          </p:cNvPicPr>
          <p:nvPr/>
        </p:nvPicPr>
        <p:blipFill>
          <a:blip r:embed="rId2"/>
          <a:stretch>
            <a:fillRect/>
          </a:stretch>
        </p:blipFill>
        <p:spPr>
          <a:xfrm>
            <a:off x="600482" y="1222194"/>
            <a:ext cx="8848725" cy="3333750"/>
          </a:xfrm>
          <a:prstGeom prst="rect">
            <a:avLst/>
          </a:prstGeom>
        </p:spPr>
      </p:pic>
    </p:spTree>
    <p:extLst>
      <p:ext uri="{BB962C8B-B14F-4D97-AF65-F5344CB8AC3E}">
        <p14:creationId xmlns:p14="http://schemas.microsoft.com/office/powerpoint/2010/main" val="227982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Big Data and Big Compute are specialized architecture styles for workloads that fit certain specific profiles. </a:t>
            </a:r>
          </a:p>
          <a:p>
            <a:endParaRPr lang="en-US" dirty="0"/>
          </a:p>
          <a:p>
            <a:r>
              <a:rPr lang="en-US" dirty="0"/>
              <a:t>Big data divides a very large dataset into chunks, performing parallel processing across the entire set, for analysis and reporting. </a:t>
            </a:r>
          </a:p>
          <a:p>
            <a:endParaRPr lang="en-US" dirty="0"/>
          </a:p>
          <a:p>
            <a:r>
              <a:rPr lang="en-US" dirty="0"/>
              <a:t>Big compute, also called high-performance computing (HPC), makes parallel computations across a large number (thousands) of cores. Domains include simulations, modeling, and 3-D rendering.</a:t>
            </a:r>
          </a:p>
        </p:txBody>
      </p:sp>
    </p:spTree>
    <p:extLst>
      <p:ext uri="{BB962C8B-B14F-4D97-AF65-F5344CB8AC3E}">
        <p14:creationId xmlns:p14="http://schemas.microsoft.com/office/powerpoint/2010/main" val="38225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Architecture styles as constraints</a:t>
            </a:r>
          </a:p>
          <a:p>
            <a:pPr marL="0" indent="0">
              <a:buNone/>
            </a:pPr>
            <a:endParaRPr lang="en-US" b="1" dirty="0"/>
          </a:p>
          <a:p>
            <a:pPr marL="0" indent="0">
              <a:buNone/>
            </a:pPr>
            <a:r>
              <a:rPr lang="en-US" dirty="0"/>
              <a:t>An architecture style places constraints on the design, including the set of elements that can appear and the allowed relationships between those elements. </a:t>
            </a:r>
          </a:p>
          <a:p>
            <a:pPr marL="0" indent="0">
              <a:buNone/>
            </a:pPr>
            <a:endParaRPr lang="en-US" dirty="0"/>
          </a:p>
          <a:p>
            <a:pPr marL="0" indent="0">
              <a:buNone/>
            </a:pPr>
            <a:r>
              <a:rPr lang="en-US" dirty="0"/>
              <a:t>Constraints guide the "shape" of an architecture by restricting the universe of choices. When an architecture conforms to the constraints of a particular style, certain desirable properties emerge.</a:t>
            </a:r>
            <a:endParaRPr lang="en-US" b="1" dirty="0"/>
          </a:p>
          <a:p>
            <a:endParaRPr lang="en-US" dirty="0"/>
          </a:p>
        </p:txBody>
      </p:sp>
    </p:spTree>
    <p:extLst>
      <p:ext uri="{BB962C8B-B14F-4D97-AF65-F5344CB8AC3E}">
        <p14:creationId xmlns:p14="http://schemas.microsoft.com/office/powerpoint/2010/main" val="154009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a:buFont typeface="Wingdings" panose="05000000000000000000" pitchFamily="2" charset="2"/>
              <a:buChar char="Ø"/>
            </a:pPr>
            <a:r>
              <a:rPr lang="en-US" dirty="0"/>
              <a:t>For example, the constraints in </a:t>
            </a:r>
            <a:r>
              <a:rPr lang="en-US" dirty="0" err="1"/>
              <a:t>microservices</a:t>
            </a:r>
            <a:r>
              <a:rPr lang="en-US" dirty="0"/>
              <a:t> include:</a:t>
            </a:r>
          </a:p>
          <a:p>
            <a:pPr marL="0" indent="0">
              <a:buNone/>
            </a:pPr>
            <a:endParaRPr lang="en-US" dirty="0"/>
          </a:p>
          <a:p>
            <a:r>
              <a:rPr lang="en-US" dirty="0"/>
              <a:t>A service represents a single responsibility.</a:t>
            </a:r>
          </a:p>
          <a:p>
            <a:r>
              <a:rPr lang="en-US" dirty="0"/>
              <a:t>Every service is independent of the others.</a:t>
            </a:r>
          </a:p>
          <a:p>
            <a:r>
              <a:rPr lang="en-US" dirty="0"/>
              <a:t>Data is private to the service that owns it. Services do not share data.</a:t>
            </a:r>
          </a:p>
          <a:p>
            <a:endParaRPr lang="en-US" dirty="0"/>
          </a:p>
          <a:p>
            <a:endParaRPr lang="en-US" dirty="0"/>
          </a:p>
          <a:p>
            <a:pPr>
              <a:buFont typeface="Wingdings" panose="05000000000000000000" pitchFamily="2" charset="2"/>
              <a:buChar char="Ø"/>
            </a:pPr>
            <a:r>
              <a:rPr lang="en-US" dirty="0"/>
              <a:t>By adhering to these constraints, what emerges is a system where services can be deployed independently, faults are isolated, frequent updates are possible, and it's easy to introduce new technologies into the application.</a:t>
            </a:r>
          </a:p>
          <a:p>
            <a:endParaRPr lang="en-US" dirty="0"/>
          </a:p>
        </p:txBody>
      </p:sp>
    </p:spTree>
    <p:extLst>
      <p:ext uri="{BB962C8B-B14F-4D97-AF65-F5344CB8AC3E}">
        <p14:creationId xmlns:p14="http://schemas.microsoft.com/office/powerpoint/2010/main" val="62876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3337" y="2765697"/>
            <a:ext cx="9144000" cy="2387600"/>
          </a:xfrm>
        </p:spPr>
        <p:txBody>
          <a:bodyPr>
            <a:normAutofit fontScale="90000"/>
          </a:bodyPr>
          <a:lstStyle/>
          <a:p>
            <a:r>
              <a:rPr lang="en-US" dirty="0"/>
              <a:t>Azure application architecture fundamentals</a:t>
            </a:r>
            <a:br>
              <a:rPr lang="en-US" dirty="0"/>
            </a:br>
            <a:endParaRPr lang="en-US" dirty="0"/>
          </a:p>
        </p:txBody>
      </p:sp>
    </p:spTree>
    <p:extLst>
      <p:ext uri="{BB962C8B-B14F-4D97-AF65-F5344CB8AC3E}">
        <p14:creationId xmlns:p14="http://schemas.microsoft.com/office/powerpoint/2010/main" val="71197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3" y="103868"/>
            <a:ext cx="11205755" cy="1325563"/>
          </a:xfrm>
        </p:spPr>
        <p:txBody>
          <a:bodyPr>
            <a:normAutofit fontScale="90000"/>
          </a:bodyPr>
          <a:lstStyle/>
          <a:p>
            <a:r>
              <a:rPr lang="en-US" dirty="0"/>
              <a:t>Technology choices</a:t>
            </a:r>
            <a:br>
              <a:rPr lang="en-US" dirty="0"/>
            </a:br>
            <a:endParaRPr lang="en-US" dirty="0"/>
          </a:p>
        </p:txBody>
      </p:sp>
      <p:sp>
        <p:nvSpPr>
          <p:cNvPr id="3" name="Content Placeholder 2"/>
          <p:cNvSpPr>
            <a:spLocks noGrp="1"/>
          </p:cNvSpPr>
          <p:nvPr>
            <p:ph idx="1"/>
          </p:nvPr>
        </p:nvSpPr>
        <p:spPr>
          <a:xfrm>
            <a:off x="446314" y="1128939"/>
            <a:ext cx="11632474" cy="5358947"/>
          </a:xfrm>
        </p:spPr>
        <p:txBody>
          <a:bodyPr/>
          <a:lstStyle/>
          <a:p>
            <a:r>
              <a:rPr lang="en-US" dirty="0"/>
              <a:t>Knowing the type of architecture you are building, now you can start to choose the main technology pieces for the architecture. The following technology choices are critical:</a:t>
            </a:r>
          </a:p>
          <a:p>
            <a:endParaRPr lang="en-US" dirty="0"/>
          </a:p>
          <a:p>
            <a:r>
              <a:rPr lang="en-US" sz="2400" dirty="0"/>
              <a:t>Compute refers to the hosting model for the computing resources that your applications run on. </a:t>
            </a:r>
          </a:p>
          <a:p>
            <a:endParaRPr lang="en-US" sz="2400" dirty="0"/>
          </a:p>
          <a:p>
            <a:r>
              <a:rPr lang="en-US" sz="2400" dirty="0"/>
              <a:t>Data stores include databases but also storage for message queues, caches, logs, and anything else that an application might persist to storage.</a:t>
            </a:r>
          </a:p>
          <a:p>
            <a:endParaRPr lang="en-US" sz="2400" dirty="0"/>
          </a:p>
          <a:p>
            <a:r>
              <a:rPr lang="en-US" sz="2400" dirty="0"/>
              <a:t>Messaging technologies enable asynchronous messages between components </a:t>
            </a:r>
            <a:r>
              <a:rPr lang="en-US" dirty="0"/>
              <a:t>of the system</a:t>
            </a:r>
          </a:p>
          <a:p>
            <a:pPr marL="0" indent="0">
              <a:buNone/>
            </a:pPr>
            <a:endParaRPr lang="en-US" dirty="0"/>
          </a:p>
        </p:txBody>
      </p:sp>
    </p:spTree>
    <p:extLst>
      <p:ext uri="{BB962C8B-B14F-4D97-AF65-F5344CB8AC3E}">
        <p14:creationId xmlns:p14="http://schemas.microsoft.com/office/powerpoint/2010/main" val="171240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CI/CD for Azure Web Apps</a:t>
            </a:r>
          </a:p>
          <a:p>
            <a:pPr marL="0" indent="0">
              <a:buNone/>
            </a:pPr>
            <a:endParaRPr lang="en-US" sz="1100" b="1" dirty="0"/>
          </a:p>
          <a:p>
            <a:pPr marL="0" indent="0">
              <a:buNone/>
            </a:pPr>
            <a:r>
              <a:rPr lang="en-US" sz="2600" dirty="0"/>
              <a:t>Azure Web Apps is a fast and simple way to create web apps using ASP.NET, Java, Node.js, Python, and other languages and frameworks.</a:t>
            </a:r>
            <a:endParaRPr lang="en-US" sz="2600" b="1" dirty="0"/>
          </a:p>
          <a:p>
            <a:endParaRPr lang="en-US" dirty="0"/>
          </a:p>
        </p:txBody>
      </p:sp>
      <p:pic>
        <p:nvPicPr>
          <p:cNvPr id="2" name="Picture 1"/>
          <p:cNvPicPr>
            <a:picLocks noChangeAspect="1"/>
          </p:cNvPicPr>
          <p:nvPr/>
        </p:nvPicPr>
        <p:blipFill>
          <a:blip r:embed="rId2"/>
          <a:stretch>
            <a:fillRect/>
          </a:stretch>
        </p:blipFill>
        <p:spPr>
          <a:xfrm>
            <a:off x="2305322" y="1985554"/>
            <a:ext cx="6307380" cy="47200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5596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Clinical insights with Microsoft Cloud for Healthcare</a:t>
            </a:r>
          </a:p>
          <a:p>
            <a:pPr marL="0" indent="0">
              <a:buNone/>
            </a:pPr>
            <a:endParaRPr lang="en-US" sz="1100" b="1" dirty="0"/>
          </a:p>
          <a:p>
            <a:pPr marL="0" indent="0">
              <a:buNone/>
            </a:pPr>
            <a:r>
              <a:rPr lang="en-US" sz="2600" dirty="0"/>
              <a:t>By using Microsoft Cloud for Healthcare, you can build solutions to improve clinical and operational insights.</a:t>
            </a:r>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389" y="1840415"/>
            <a:ext cx="7655376" cy="487339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6414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Video-on-demand digital media</a:t>
            </a:r>
          </a:p>
          <a:p>
            <a:pPr marL="0" indent="0">
              <a:buNone/>
            </a:pPr>
            <a:endParaRPr lang="en-US" sz="2600" b="1" dirty="0"/>
          </a:p>
          <a:p>
            <a:r>
              <a:rPr lang="en-US" sz="2500" dirty="0"/>
              <a:t>This solution is built on the Azure managed services: Blob Storage, Content Delivery Network, and Azure Media Player from Azure Media Services. These services run in a high-availability environment, patched and supported, allowing you to focus on your solution instead of the environment they run 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80" y="2769327"/>
            <a:ext cx="8347969" cy="38927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41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Azure Kubernetes Service (AKS) considerations for multitenancy</a:t>
            </a:r>
          </a:p>
          <a:p>
            <a:pPr marL="0" indent="0">
              <a:buNone/>
            </a:pPr>
            <a:r>
              <a:rPr lang="en-US" sz="2500" dirty="0"/>
              <a:t>Azure Kubernetes Service (AKS) simplifies deploying a managed Kubernetes cluster in Azure by offloading the operational overhead to the Azure cloud platform. As a hosted Kubernetes service, Azure handles critical tasks, like health monitoring and maintenance.</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10" y="2404436"/>
            <a:ext cx="10108903" cy="43018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9411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Multi-region load balancing with Traffic Manager and Application Gateway</a:t>
            </a:r>
          </a:p>
          <a:p>
            <a:pPr marL="0" indent="0">
              <a:buNone/>
            </a:pPr>
            <a:r>
              <a:rPr lang="en-US" sz="2400" dirty="0"/>
              <a:t>This architecture is for global, internet-facing applications that use HTTP(S) and TCP protocols. It features DNS-based global load balancing, two forms of regional load balancing, and global virtual network peering to create a high availability architecture that can withstand a regional outage.</a:t>
            </a:r>
            <a:endParaRPr lang="en-US" sz="2400" b="1" dirty="0"/>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6805" y="2842400"/>
            <a:ext cx="4464452" cy="38327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274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8377" y="104503"/>
            <a:ext cx="11939452" cy="6365966"/>
          </a:xfrm>
        </p:spPr>
        <p:txBody>
          <a:bodyPr/>
          <a:lstStyle/>
          <a:p>
            <a:pPr marL="0" indent="0">
              <a:buNone/>
            </a:pPr>
            <a:r>
              <a:rPr lang="en-US" b="1" dirty="0"/>
              <a:t>Securely managed web applications</a:t>
            </a:r>
          </a:p>
          <a:p>
            <a:pPr marL="0" indent="0">
              <a:buNone/>
            </a:pPr>
            <a:endParaRPr lang="en-US" sz="1100" b="1" dirty="0"/>
          </a:p>
          <a:p>
            <a:pPr marL="0" indent="0">
              <a:buNone/>
            </a:pPr>
            <a:r>
              <a:rPr lang="en-US" sz="2000" dirty="0"/>
              <a:t>This article provides an overview of deploying secure applications using the Azure App Service Environment. To restrict application access from the internet, the Azure Application Gateway service and Azure Web Application Firewall are used.</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554" y="1968108"/>
            <a:ext cx="8735429" cy="42585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51515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4331" y="2129971"/>
            <a:ext cx="9144000" cy="2387600"/>
          </a:xfrm>
        </p:spPr>
        <p:txBody>
          <a:bodyPr/>
          <a:lstStyle/>
          <a:p>
            <a:r>
              <a:rPr lang="en-US" dirty="0"/>
              <a:t>Introduction to messaging patterns</a:t>
            </a:r>
          </a:p>
        </p:txBody>
      </p:sp>
    </p:spTree>
    <p:extLst>
      <p:ext uri="{BB962C8B-B14F-4D97-AF65-F5344CB8AC3E}">
        <p14:creationId xmlns:p14="http://schemas.microsoft.com/office/powerpoint/2010/main" val="157105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688696" cy="1162902"/>
          </a:xfrm>
          <a:noFill/>
        </p:spPr>
        <p:txBody>
          <a:bodyPr/>
          <a:lstStyle/>
          <a:p>
            <a:r>
              <a:rPr lang="en-US" dirty="0"/>
              <a:t>Introduction to messaging patterns</a:t>
            </a:r>
          </a:p>
        </p:txBody>
      </p:sp>
      <p:sp>
        <p:nvSpPr>
          <p:cNvPr id="3" name="Content Placeholder 2"/>
          <p:cNvSpPr>
            <a:spLocks noGrp="1"/>
          </p:cNvSpPr>
          <p:nvPr>
            <p:ph idx="1"/>
          </p:nvPr>
        </p:nvSpPr>
        <p:spPr>
          <a:xfrm>
            <a:off x="963976" y="2035501"/>
            <a:ext cx="6969534" cy="4195481"/>
          </a:xfrm>
        </p:spPr>
        <p:txBody>
          <a:bodyPr>
            <a:normAutofit fontScale="92500" lnSpcReduction="10000"/>
          </a:bodyPr>
          <a:lstStyle/>
          <a:p>
            <a:r>
              <a:rPr lang="en-US" dirty="0"/>
              <a:t>The distributed nature of cloud applications requires a messaging infrastructure that connects the components and services, ideally in a loosely coupled manner in order to maximize scalability. </a:t>
            </a:r>
          </a:p>
          <a:p>
            <a:endParaRPr lang="en-US" dirty="0"/>
          </a:p>
          <a:p>
            <a:r>
              <a:rPr lang="en-US" dirty="0"/>
              <a:t>Asynchronous messaging is widely used, and provides many benefits, but also brings challenges such as the ordering of messages, poison message management, </a:t>
            </a:r>
            <a:r>
              <a:rPr lang="en-US" dirty="0" err="1"/>
              <a:t>idempotency</a:t>
            </a:r>
            <a:r>
              <a:rPr lang="en-US" dirty="0"/>
              <a:t>, and more.</a:t>
            </a:r>
          </a:p>
        </p:txBody>
      </p:sp>
      <p:pic>
        <p:nvPicPr>
          <p:cNvPr id="1026" name="Picture 2" descr="Cloud Design Patterns - The Final Post - Cloud Academy"/>
          <p:cNvPicPr>
            <a:picLocks noChangeAspect="1" noChangeArrowheads="1"/>
          </p:cNvPicPr>
          <p:nvPr/>
        </p:nvPicPr>
        <p:blipFill rotWithShape="1">
          <a:blip r:embed="rId2">
            <a:extLst>
              <a:ext uri="{28A0092B-C50C-407E-A947-70E740481C1C}">
                <a14:useLocalDpi xmlns:a14="http://schemas.microsoft.com/office/drawing/2010/main" val="0"/>
              </a:ext>
            </a:extLst>
          </a:blip>
          <a:srcRect r="67325"/>
          <a:stretch/>
        </p:blipFill>
        <p:spPr bwMode="auto">
          <a:xfrm>
            <a:off x="8991346" y="2339382"/>
            <a:ext cx="2214537" cy="389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2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FB06-9EBC-9C89-1034-D966B74D387C}"/>
              </a:ext>
            </a:extLst>
          </p:cNvPr>
          <p:cNvSpPr>
            <a:spLocks noGrp="1"/>
          </p:cNvSpPr>
          <p:nvPr>
            <p:ph type="title"/>
          </p:nvPr>
        </p:nvSpPr>
        <p:spPr/>
        <p:txBody>
          <a:bodyPr/>
          <a:lstStyle/>
          <a:p>
            <a:r>
              <a:rPr lang="en-US" dirty="0"/>
              <a:t>Introduction to messaging patterns</a:t>
            </a:r>
          </a:p>
        </p:txBody>
      </p:sp>
      <p:sp>
        <p:nvSpPr>
          <p:cNvPr id="3" name="Content Placeholder 2">
            <a:extLst>
              <a:ext uri="{FF2B5EF4-FFF2-40B4-BE49-F238E27FC236}">
                <a16:creationId xmlns:a16="http://schemas.microsoft.com/office/drawing/2014/main" id="{CAB42DFC-BD3B-DD6F-A5C5-837CFE54395E}"/>
              </a:ext>
            </a:extLst>
          </p:cNvPr>
          <p:cNvSpPr>
            <a:spLocks noGrp="1"/>
          </p:cNvSpPr>
          <p:nvPr>
            <p:ph idx="1"/>
          </p:nvPr>
        </p:nvSpPr>
        <p:spPr/>
        <p:txBody>
          <a:bodyPr/>
          <a:lstStyle/>
          <a:p>
            <a:r>
              <a:rPr lang="en-US" dirty="0"/>
              <a:t>Pipes and Filters </a:t>
            </a:r>
          </a:p>
          <a:p>
            <a:r>
              <a:rPr lang="en-US" dirty="0"/>
              <a:t>Priority Queue </a:t>
            </a:r>
          </a:p>
          <a:p>
            <a:r>
              <a:rPr lang="en-US" dirty="0"/>
              <a:t>Publisher-Subscriber</a:t>
            </a:r>
          </a:p>
          <a:p>
            <a:r>
              <a:rPr lang="en-US" dirty="0"/>
              <a:t> Queue-Based Load Levelling</a:t>
            </a:r>
          </a:p>
        </p:txBody>
      </p:sp>
    </p:spTree>
    <p:extLst>
      <p:ext uri="{BB962C8B-B14F-4D97-AF65-F5344CB8AC3E}">
        <p14:creationId xmlns:p14="http://schemas.microsoft.com/office/powerpoint/2010/main" val="269231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Introduction</a:t>
            </a:r>
            <a:br>
              <a:rPr lang="en-US" dirty="0"/>
            </a:br>
            <a:endParaRPr lang="en-US" dirty="0"/>
          </a:p>
        </p:txBody>
      </p:sp>
      <p:sp>
        <p:nvSpPr>
          <p:cNvPr id="5" name="Content Placeholder 4"/>
          <p:cNvSpPr>
            <a:spLocks noGrp="1"/>
          </p:cNvSpPr>
          <p:nvPr>
            <p:ph idx="1"/>
          </p:nvPr>
        </p:nvSpPr>
        <p:spPr>
          <a:xfrm>
            <a:off x="594360" y="1520825"/>
            <a:ext cx="10515600" cy="4351338"/>
          </a:xfrm>
        </p:spPr>
        <p:txBody>
          <a:bodyPr/>
          <a:lstStyle/>
          <a:p>
            <a:r>
              <a:rPr lang="en-US" dirty="0"/>
              <a:t>The cloud is changing how applications are designed and secured. Instead of monoliths, applications are decomposed into smaller, decentralized services. </a:t>
            </a:r>
          </a:p>
          <a:p>
            <a:endParaRPr lang="en-US" dirty="0"/>
          </a:p>
          <a:p>
            <a:r>
              <a:rPr lang="en-US" dirty="0"/>
              <a:t>These services communicate through APIs or by using asynchronous messaging or </a:t>
            </a:r>
            <a:r>
              <a:rPr lang="en-US" dirty="0" err="1"/>
              <a:t>eventing</a:t>
            </a:r>
            <a:r>
              <a:rPr lang="en-US" dirty="0"/>
              <a:t>. Applications scale horizontally, adding new instances as demand requires.</a:t>
            </a:r>
          </a:p>
        </p:txBody>
      </p:sp>
    </p:spTree>
    <p:extLst>
      <p:ext uri="{BB962C8B-B14F-4D97-AF65-F5344CB8AC3E}">
        <p14:creationId xmlns:p14="http://schemas.microsoft.com/office/powerpoint/2010/main" val="1252134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0754" y="1833880"/>
            <a:ext cx="9144000" cy="2387600"/>
          </a:xfrm>
        </p:spPr>
        <p:txBody>
          <a:bodyPr/>
          <a:lstStyle/>
          <a:p>
            <a:r>
              <a:rPr lang="en-US" dirty="0"/>
              <a:t>Introduction to Data management patterns</a:t>
            </a:r>
          </a:p>
        </p:txBody>
      </p:sp>
    </p:spTree>
    <p:extLst>
      <p:ext uri="{BB962C8B-B14F-4D97-AF65-F5344CB8AC3E}">
        <p14:creationId xmlns:p14="http://schemas.microsoft.com/office/powerpoint/2010/main" val="169907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04247"/>
          </a:xfrm>
          <a:noFill/>
        </p:spPr>
        <p:txBody>
          <a:bodyPr>
            <a:normAutofit fontScale="90000"/>
          </a:bodyPr>
          <a:lstStyle/>
          <a:p>
            <a:r>
              <a:rPr lang="en-US" b="1" dirty="0"/>
              <a:t>Data management patterns</a:t>
            </a:r>
            <a:br>
              <a:rPr lang="en-US" b="1" dirty="0"/>
            </a:br>
            <a:endParaRPr lang="en-US" dirty="0"/>
          </a:p>
        </p:txBody>
      </p:sp>
      <p:sp>
        <p:nvSpPr>
          <p:cNvPr id="3" name="Content Placeholder 2"/>
          <p:cNvSpPr>
            <a:spLocks noGrp="1"/>
          </p:cNvSpPr>
          <p:nvPr>
            <p:ph idx="1"/>
          </p:nvPr>
        </p:nvSpPr>
        <p:spPr/>
        <p:txBody>
          <a:bodyPr/>
          <a:lstStyle/>
          <a:p>
            <a:r>
              <a:rPr lang="en-US" dirty="0"/>
              <a:t>Data management is the key element of cloud applications, and influences most of the quality attributes. </a:t>
            </a:r>
          </a:p>
          <a:p>
            <a:endParaRPr lang="en-US" dirty="0"/>
          </a:p>
          <a:p>
            <a:r>
              <a:rPr lang="en-US" dirty="0"/>
              <a:t>Data is typically hosted in different locations and across multiple servers for reasons such as performance, scalability or availability, and this can present a range of challenges. For example, data consistency must be maintained, and data will typically need to be synchronized across different locations.</a:t>
            </a:r>
          </a:p>
        </p:txBody>
      </p:sp>
    </p:spTree>
    <p:extLst>
      <p:ext uri="{BB962C8B-B14F-4D97-AF65-F5344CB8AC3E}">
        <p14:creationId xmlns:p14="http://schemas.microsoft.com/office/powerpoint/2010/main" val="209534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EFEA-BC87-EA24-834D-4877784543D8}"/>
              </a:ext>
            </a:extLst>
          </p:cNvPr>
          <p:cNvSpPr>
            <a:spLocks noGrp="1"/>
          </p:cNvSpPr>
          <p:nvPr>
            <p:ph type="title"/>
          </p:nvPr>
        </p:nvSpPr>
        <p:spPr/>
        <p:txBody>
          <a:bodyPr>
            <a:normAutofit fontScale="90000"/>
          </a:bodyPr>
          <a:lstStyle/>
          <a:p>
            <a:r>
              <a:rPr lang="en-US" b="1" dirty="0"/>
              <a:t>Data management patterns</a:t>
            </a:r>
            <a:br>
              <a:rPr lang="en-US" b="1" dirty="0"/>
            </a:br>
            <a:endParaRPr lang="en-US" dirty="0"/>
          </a:p>
        </p:txBody>
      </p:sp>
      <p:sp>
        <p:nvSpPr>
          <p:cNvPr id="3" name="Content Placeholder 2">
            <a:extLst>
              <a:ext uri="{FF2B5EF4-FFF2-40B4-BE49-F238E27FC236}">
                <a16:creationId xmlns:a16="http://schemas.microsoft.com/office/drawing/2014/main" id="{AA1F90F7-06D3-A826-C774-AE6B923792F6}"/>
              </a:ext>
            </a:extLst>
          </p:cNvPr>
          <p:cNvSpPr>
            <a:spLocks noGrp="1"/>
          </p:cNvSpPr>
          <p:nvPr>
            <p:ph idx="1"/>
          </p:nvPr>
        </p:nvSpPr>
        <p:spPr/>
        <p:txBody>
          <a:bodyPr/>
          <a:lstStyle/>
          <a:p>
            <a:r>
              <a:rPr lang="en-US" dirty="0"/>
              <a:t>Cache-Aside</a:t>
            </a:r>
          </a:p>
          <a:p>
            <a:r>
              <a:rPr lang="en-US" dirty="0"/>
              <a:t> Event Sourcing </a:t>
            </a:r>
          </a:p>
          <a:p>
            <a:r>
              <a:rPr lang="en-US" dirty="0"/>
              <a:t>Static Content </a:t>
            </a:r>
          </a:p>
          <a:p>
            <a:r>
              <a:rPr lang="en-US" dirty="0" err="1"/>
              <a:t>Sharding</a:t>
            </a:r>
            <a:endParaRPr lang="en-US" dirty="0"/>
          </a:p>
        </p:txBody>
      </p:sp>
    </p:spTree>
    <p:extLst>
      <p:ext uri="{BB962C8B-B14F-4D97-AF65-F5344CB8AC3E}">
        <p14:creationId xmlns:p14="http://schemas.microsoft.com/office/powerpoint/2010/main" val="591216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6583" y="1860006"/>
            <a:ext cx="9144000" cy="2387600"/>
          </a:xfrm>
        </p:spPr>
        <p:txBody>
          <a:bodyPr>
            <a:normAutofit fontScale="90000"/>
          </a:bodyPr>
          <a:lstStyle/>
          <a:p>
            <a:r>
              <a:rPr lang="en-US" dirty="0"/>
              <a:t>Introduction to Design and implementation patterns</a:t>
            </a:r>
          </a:p>
        </p:txBody>
      </p:sp>
    </p:spTree>
    <p:extLst>
      <p:ext uri="{BB962C8B-B14F-4D97-AF65-F5344CB8AC3E}">
        <p14:creationId xmlns:p14="http://schemas.microsoft.com/office/powerpoint/2010/main" val="2452265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785" y="315250"/>
            <a:ext cx="9720072" cy="1060704"/>
          </a:xfrm>
          <a:noFill/>
        </p:spPr>
        <p:txBody>
          <a:bodyPr>
            <a:normAutofit fontScale="90000"/>
          </a:bodyPr>
          <a:lstStyle/>
          <a:p>
            <a:r>
              <a:rPr lang="en-US" b="1" dirty="0"/>
              <a:t>Design and implementation patterns</a:t>
            </a:r>
            <a:br>
              <a:rPr lang="en-US" b="1" dirty="0"/>
            </a:br>
            <a:endParaRPr lang="en-US" dirty="0"/>
          </a:p>
        </p:txBody>
      </p:sp>
      <p:sp>
        <p:nvSpPr>
          <p:cNvPr id="3" name="Content Placeholder 2"/>
          <p:cNvSpPr>
            <a:spLocks noGrp="1"/>
          </p:cNvSpPr>
          <p:nvPr>
            <p:ph idx="1"/>
          </p:nvPr>
        </p:nvSpPr>
        <p:spPr>
          <a:xfrm>
            <a:off x="359227" y="1825625"/>
            <a:ext cx="11214463" cy="4351338"/>
          </a:xfrm>
        </p:spPr>
        <p:txBody>
          <a:bodyPr/>
          <a:lstStyle/>
          <a:p>
            <a:r>
              <a:rPr lang="en-US" dirty="0"/>
              <a:t>Good design encompasses factors such as consistency and coherence in component design and deployment, maintainability to simplify administration and development, and reusability to allow components and subsystems to be used in other applications and in other scenarios. </a:t>
            </a:r>
          </a:p>
          <a:p>
            <a:endParaRPr lang="en-US" dirty="0"/>
          </a:p>
          <a:p>
            <a:r>
              <a:rPr lang="en-US" dirty="0"/>
              <a:t>Decisions made during the design and implementation phase have a huge impact on the quality and the total cost of ownership of cloud hosted applications and services.</a:t>
            </a:r>
          </a:p>
        </p:txBody>
      </p:sp>
    </p:spTree>
    <p:extLst>
      <p:ext uri="{BB962C8B-B14F-4D97-AF65-F5344CB8AC3E}">
        <p14:creationId xmlns:p14="http://schemas.microsoft.com/office/powerpoint/2010/main" val="3372033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7E34-0AF3-015F-BBC3-7B874BFD0802}"/>
              </a:ext>
            </a:extLst>
          </p:cNvPr>
          <p:cNvSpPr>
            <a:spLocks noGrp="1"/>
          </p:cNvSpPr>
          <p:nvPr>
            <p:ph type="title"/>
          </p:nvPr>
        </p:nvSpPr>
        <p:spPr/>
        <p:txBody>
          <a:bodyPr>
            <a:normAutofit fontScale="90000"/>
          </a:bodyPr>
          <a:lstStyle/>
          <a:p>
            <a:r>
              <a:rPr lang="en-US" b="1" dirty="0"/>
              <a:t>Design and implementation patterns</a:t>
            </a:r>
            <a:br>
              <a:rPr lang="en-US" b="1" dirty="0"/>
            </a:br>
            <a:endParaRPr lang="en-US" dirty="0"/>
          </a:p>
        </p:txBody>
      </p:sp>
      <p:sp>
        <p:nvSpPr>
          <p:cNvPr id="3" name="Content Placeholder 2">
            <a:extLst>
              <a:ext uri="{FF2B5EF4-FFF2-40B4-BE49-F238E27FC236}">
                <a16:creationId xmlns:a16="http://schemas.microsoft.com/office/drawing/2014/main" id="{63A9A278-9BC0-FCEF-338A-DDDE17C6D1E0}"/>
              </a:ext>
            </a:extLst>
          </p:cNvPr>
          <p:cNvSpPr>
            <a:spLocks noGrp="1"/>
          </p:cNvSpPr>
          <p:nvPr>
            <p:ph idx="1"/>
          </p:nvPr>
        </p:nvSpPr>
        <p:spPr/>
        <p:txBody>
          <a:bodyPr/>
          <a:lstStyle/>
          <a:p>
            <a:r>
              <a:rPr lang="en-US" dirty="0"/>
              <a:t>Pattern Summary </a:t>
            </a:r>
          </a:p>
          <a:p>
            <a:r>
              <a:rPr lang="en-US" dirty="0"/>
              <a:t>Asynchronous Request-Reply </a:t>
            </a:r>
          </a:p>
          <a:p>
            <a:r>
              <a:rPr lang="en-US" dirty="0"/>
              <a:t>Claim Check </a:t>
            </a:r>
          </a:p>
          <a:p>
            <a:r>
              <a:rPr lang="en-US" dirty="0"/>
              <a:t>Choreography </a:t>
            </a:r>
          </a:p>
          <a:p>
            <a:r>
              <a:rPr lang="en-US" dirty="0"/>
              <a:t> Competing Consumers </a:t>
            </a:r>
          </a:p>
          <a:p>
            <a:r>
              <a:rPr lang="en-US" dirty="0"/>
              <a:t>Gateway Aggregation </a:t>
            </a:r>
          </a:p>
          <a:p>
            <a:r>
              <a:rPr lang="en-US" dirty="0"/>
              <a:t>Gateway Offloading</a:t>
            </a:r>
          </a:p>
        </p:txBody>
      </p:sp>
    </p:spTree>
    <p:extLst>
      <p:ext uri="{BB962C8B-B14F-4D97-AF65-F5344CB8AC3E}">
        <p14:creationId xmlns:p14="http://schemas.microsoft.com/office/powerpoint/2010/main" val="1979343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EBDC089-057B-402F-B2C2-4ACD8EAB4ADE}"/>
              </a:ext>
            </a:extLst>
          </p:cNvPr>
          <p:cNvPicPr>
            <a:picLocks noChangeAspect="1"/>
          </p:cNvPicPr>
          <p:nvPr/>
        </p:nvPicPr>
        <p:blipFill>
          <a:blip r:embed="rId2"/>
          <a:stretch>
            <a:fillRect/>
          </a:stretch>
        </p:blipFill>
        <p:spPr>
          <a:xfrm>
            <a:off x="8965776" y="215132"/>
            <a:ext cx="2185467" cy="1147370"/>
          </a:xfrm>
          <a:prstGeom prst="rect">
            <a:avLst/>
          </a:prstGeom>
        </p:spPr>
      </p:pic>
      <p:sp>
        <p:nvSpPr>
          <p:cNvPr id="11" name="TextBox 10">
            <a:extLst>
              <a:ext uri="{FF2B5EF4-FFF2-40B4-BE49-F238E27FC236}">
                <a16:creationId xmlns:a16="http://schemas.microsoft.com/office/drawing/2014/main" id="{A3BE832B-AB69-45E4-ACAE-7F1E03AF8A23}"/>
              </a:ext>
            </a:extLst>
          </p:cNvPr>
          <p:cNvSpPr txBox="1"/>
          <p:nvPr/>
        </p:nvSpPr>
        <p:spPr>
          <a:xfrm>
            <a:off x="3869460" y="65166"/>
            <a:ext cx="4453079" cy="584775"/>
          </a:xfrm>
          <a:prstGeom prst="rect">
            <a:avLst/>
          </a:prstGeom>
          <a:noFill/>
        </p:spPr>
        <p:txBody>
          <a:bodyPr wrap="none" rtlCol="0">
            <a:spAutoFit/>
          </a:bodyPr>
          <a:lstStyle/>
          <a:p>
            <a:r>
              <a:rPr lang="en-US" sz="3200" dirty="0"/>
              <a:t>Azure Messaging Services</a:t>
            </a:r>
          </a:p>
        </p:txBody>
      </p:sp>
      <p:grpSp>
        <p:nvGrpSpPr>
          <p:cNvPr id="8" name="Group 7">
            <a:extLst>
              <a:ext uri="{FF2B5EF4-FFF2-40B4-BE49-F238E27FC236}">
                <a16:creationId xmlns:a16="http://schemas.microsoft.com/office/drawing/2014/main" id="{186D42E2-9605-4668-BDF3-22BE34326CD0}"/>
              </a:ext>
            </a:extLst>
          </p:cNvPr>
          <p:cNvGrpSpPr/>
          <p:nvPr/>
        </p:nvGrpSpPr>
        <p:grpSpPr>
          <a:xfrm>
            <a:off x="957372" y="2167155"/>
            <a:ext cx="1155600" cy="1264149"/>
            <a:chOff x="2192972" y="1053576"/>
            <a:chExt cx="1130759" cy="1371516"/>
          </a:xfrm>
        </p:grpSpPr>
        <p:pic>
          <p:nvPicPr>
            <p:cNvPr id="2050" name="Picture 2" descr="Azure Service Bus Messaging documentation | Microsoft Docs">
              <a:extLst>
                <a:ext uri="{FF2B5EF4-FFF2-40B4-BE49-F238E27FC236}">
                  <a16:creationId xmlns:a16="http://schemas.microsoft.com/office/drawing/2014/main" id="{A0CD32CA-050F-4A38-86E6-E397E8FA3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490" y="1439128"/>
              <a:ext cx="985965" cy="98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37281E-52B7-433D-8E2C-E7D1561BB171}"/>
                </a:ext>
              </a:extLst>
            </p:cNvPr>
            <p:cNvSpPr txBox="1"/>
            <p:nvPr/>
          </p:nvSpPr>
          <p:spPr>
            <a:xfrm>
              <a:off x="2192972" y="1053576"/>
              <a:ext cx="1130759" cy="338554"/>
            </a:xfrm>
            <a:prstGeom prst="rect">
              <a:avLst/>
            </a:prstGeom>
            <a:noFill/>
          </p:spPr>
          <p:txBody>
            <a:bodyPr wrap="none" rtlCol="0">
              <a:spAutoFit/>
            </a:bodyPr>
            <a:lstStyle/>
            <a:p>
              <a:r>
                <a:rPr lang="en-US" sz="1600" dirty="0"/>
                <a:t>Service Bus</a:t>
              </a:r>
            </a:p>
          </p:txBody>
        </p:sp>
      </p:grpSp>
      <p:grpSp>
        <p:nvGrpSpPr>
          <p:cNvPr id="13" name="Group 12">
            <a:extLst>
              <a:ext uri="{FF2B5EF4-FFF2-40B4-BE49-F238E27FC236}">
                <a16:creationId xmlns:a16="http://schemas.microsoft.com/office/drawing/2014/main" id="{EB5702A2-F0CA-44E8-979C-00BC5E5F81E8}"/>
              </a:ext>
            </a:extLst>
          </p:cNvPr>
          <p:cNvGrpSpPr/>
          <p:nvPr/>
        </p:nvGrpSpPr>
        <p:grpSpPr>
          <a:xfrm>
            <a:off x="3142440" y="1985150"/>
            <a:ext cx="1308262" cy="1485838"/>
            <a:chOff x="5083450" y="3276600"/>
            <a:chExt cx="1164950" cy="1642104"/>
          </a:xfrm>
        </p:grpSpPr>
        <p:sp>
          <p:nvSpPr>
            <p:cNvPr id="6" name="AutoShape 10" descr="Azure Event Hub logo vector">
              <a:extLst>
                <a:ext uri="{FF2B5EF4-FFF2-40B4-BE49-F238E27FC236}">
                  <a16:creationId xmlns:a16="http://schemas.microsoft.com/office/drawing/2014/main" id="{FAE457F4-FBDB-47E2-98A1-EFA6C788B3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Azure Event Grid (@AzureEventGrid) | Twitter">
              <a:extLst>
                <a:ext uri="{FF2B5EF4-FFF2-40B4-BE49-F238E27FC236}">
                  <a16:creationId xmlns:a16="http://schemas.microsoft.com/office/drawing/2014/main" id="{B6DEEADC-FD44-48A7-A339-C619025FD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036" y="3882536"/>
              <a:ext cx="1036166" cy="10361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27B1AC-B344-410F-B202-D5984660DEF0}"/>
                </a:ext>
              </a:extLst>
            </p:cNvPr>
            <p:cNvSpPr txBox="1"/>
            <p:nvPr/>
          </p:nvSpPr>
          <p:spPr>
            <a:xfrm>
              <a:off x="5083450" y="3501550"/>
              <a:ext cx="1054203" cy="421792"/>
            </a:xfrm>
            <a:prstGeom prst="rect">
              <a:avLst/>
            </a:prstGeom>
            <a:noFill/>
          </p:spPr>
          <p:txBody>
            <a:bodyPr wrap="none" rtlCol="0">
              <a:spAutoFit/>
            </a:bodyPr>
            <a:lstStyle/>
            <a:p>
              <a:r>
                <a:rPr lang="en-US" sz="1600" dirty="0"/>
                <a:t>Event Grid</a:t>
              </a:r>
            </a:p>
          </p:txBody>
        </p:sp>
      </p:grpSp>
      <p:grpSp>
        <p:nvGrpSpPr>
          <p:cNvPr id="15" name="Group 14">
            <a:extLst>
              <a:ext uri="{FF2B5EF4-FFF2-40B4-BE49-F238E27FC236}">
                <a16:creationId xmlns:a16="http://schemas.microsoft.com/office/drawing/2014/main" id="{98C3CEE8-3613-4122-9563-78C8B7C11108}"/>
              </a:ext>
            </a:extLst>
          </p:cNvPr>
          <p:cNvGrpSpPr/>
          <p:nvPr/>
        </p:nvGrpSpPr>
        <p:grpSpPr>
          <a:xfrm>
            <a:off x="5280142" y="2231939"/>
            <a:ext cx="1155600" cy="1249200"/>
            <a:chOff x="7513205" y="4322471"/>
            <a:chExt cx="1249200" cy="1578958"/>
          </a:xfrm>
        </p:grpSpPr>
        <p:pic>
          <p:nvPicPr>
            <p:cNvPr id="2060" name="Picture 12" descr="Continuous Real-Time Data Integration to Azure EventHubs- Striim">
              <a:extLst>
                <a:ext uri="{FF2B5EF4-FFF2-40B4-BE49-F238E27FC236}">
                  <a16:creationId xmlns:a16="http://schemas.microsoft.com/office/drawing/2014/main" id="{BEA4C06C-CEB0-4ACF-8AE9-A3EF98593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205" y="4652229"/>
              <a:ext cx="1249200" cy="124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6D51FC4-F5CF-4795-8619-B028E5C12096}"/>
                </a:ext>
              </a:extLst>
            </p:cNvPr>
            <p:cNvSpPr txBox="1"/>
            <p:nvPr/>
          </p:nvSpPr>
          <p:spPr>
            <a:xfrm>
              <a:off x="7513205" y="4322471"/>
              <a:ext cx="1038361" cy="393872"/>
            </a:xfrm>
            <a:prstGeom prst="rect">
              <a:avLst/>
            </a:prstGeom>
            <a:noFill/>
          </p:spPr>
          <p:txBody>
            <a:bodyPr wrap="none" rtlCol="0">
              <a:spAutoFit/>
            </a:bodyPr>
            <a:lstStyle/>
            <a:p>
              <a:r>
                <a:rPr lang="en-US" sz="1600" dirty="0"/>
                <a:t>Event Hub</a:t>
              </a:r>
            </a:p>
          </p:txBody>
        </p:sp>
      </p:grpSp>
      <p:grpSp>
        <p:nvGrpSpPr>
          <p:cNvPr id="17" name="Group 16">
            <a:extLst>
              <a:ext uri="{FF2B5EF4-FFF2-40B4-BE49-F238E27FC236}">
                <a16:creationId xmlns:a16="http://schemas.microsoft.com/office/drawing/2014/main" id="{FB587E41-2312-4CCA-AA22-13A4A5F9351F}"/>
              </a:ext>
            </a:extLst>
          </p:cNvPr>
          <p:cNvGrpSpPr/>
          <p:nvPr/>
        </p:nvGrpSpPr>
        <p:grpSpPr>
          <a:xfrm>
            <a:off x="7129997" y="2179800"/>
            <a:ext cx="1155600" cy="1249200"/>
            <a:chOff x="9163779" y="1724642"/>
            <a:chExt cx="1422249" cy="1458692"/>
          </a:xfrm>
        </p:grpSpPr>
        <p:pic>
          <p:nvPicPr>
            <p:cNvPr id="2064" name="Picture 16" descr="Azure Storage Queue Icon - Free Download, PNG and Vector">
              <a:extLst>
                <a:ext uri="{FF2B5EF4-FFF2-40B4-BE49-F238E27FC236}">
                  <a16:creationId xmlns:a16="http://schemas.microsoft.com/office/drawing/2014/main" id="{D6FFCDEA-21E4-4E51-B5C1-1EE7DD26C0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0304" y="1934134"/>
              <a:ext cx="1249200" cy="1249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F0AA8A-CF7B-40CD-B50A-DBFD50523E70}"/>
                </a:ext>
              </a:extLst>
            </p:cNvPr>
            <p:cNvSpPr txBox="1"/>
            <p:nvPr/>
          </p:nvSpPr>
          <p:spPr>
            <a:xfrm>
              <a:off x="9163779" y="1724642"/>
              <a:ext cx="1422249" cy="338554"/>
            </a:xfrm>
            <a:prstGeom prst="rect">
              <a:avLst/>
            </a:prstGeom>
            <a:noFill/>
          </p:spPr>
          <p:txBody>
            <a:bodyPr wrap="none" rtlCol="0">
              <a:spAutoFit/>
            </a:bodyPr>
            <a:lstStyle/>
            <a:p>
              <a:r>
                <a:rPr lang="en-US" sz="1600" dirty="0"/>
                <a:t>Storage Queue</a:t>
              </a:r>
            </a:p>
          </p:txBody>
        </p:sp>
      </p:grpSp>
      <p:sp>
        <p:nvSpPr>
          <p:cNvPr id="19" name="Rectangle: Rounded Corners 18">
            <a:extLst>
              <a:ext uri="{FF2B5EF4-FFF2-40B4-BE49-F238E27FC236}">
                <a16:creationId xmlns:a16="http://schemas.microsoft.com/office/drawing/2014/main" id="{925CD36F-1814-4881-9F63-24A538C237C8}"/>
              </a:ext>
            </a:extLst>
          </p:cNvPr>
          <p:cNvSpPr/>
          <p:nvPr/>
        </p:nvSpPr>
        <p:spPr>
          <a:xfrm>
            <a:off x="7025983" y="3614323"/>
            <a:ext cx="1768491" cy="26326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1050" dirty="0">
                <a:solidFill>
                  <a:schemeClr val="tx1"/>
                </a:solidFill>
              </a:rPr>
              <a:t>Basic P2P Communication</a:t>
            </a:r>
          </a:p>
          <a:p>
            <a:pPr marL="171450" indent="-171450">
              <a:buFont typeface="Wingdings" panose="05000000000000000000" pitchFamily="2" charset="2"/>
              <a:buChar char="ü"/>
            </a:pPr>
            <a:r>
              <a:rPr lang="en-US" sz="1050" dirty="0">
                <a:solidFill>
                  <a:schemeClr val="tx1"/>
                </a:solidFill>
              </a:rPr>
              <a:t>Cost Effective (pay only for what we use)</a:t>
            </a:r>
          </a:p>
          <a:p>
            <a:pPr marL="171450" indent="-171450">
              <a:buFont typeface="Wingdings" panose="05000000000000000000" pitchFamily="2" charset="2"/>
              <a:buChar char="ü"/>
            </a:pPr>
            <a:r>
              <a:rPr lang="en-US" sz="1050" dirty="0">
                <a:solidFill>
                  <a:schemeClr val="tx1"/>
                </a:solidFill>
              </a:rPr>
              <a:t>Compliance certifications (ISO, ITAR, CSA, CDSA)</a:t>
            </a:r>
          </a:p>
        </p:txBody>
      </p:sp>
      <p:sp>
        <p:nvSpPr>
          <p:cNvPr id="24" name="Rectangle: Rounded Corners 23">
            <a:extLst>
              <a:ext uri="{FF2B5EF4-FFF2-40B4-BE49-F238E27FC236}">
                <a16:creationId xmlns:a16="http://schemas.microsoft.com/office/drawing/2014/main" id="{590AA444-4E6E-476B-85AB-C546C46107A6}"/>
              </a:ext>
            </a:extLst>
          </p:cNvPr>
          <p:cNvSpPr/>
          <p:nvPr/>
        </p:nvSpPr>
        <p:spPr>
          <a:xfrm>
            <a:off x="4869849" y="3614323"/>
            <a:ext cx="1768491" cy="26326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1050" dirty="0">
                <a:solidFill>
                  <a:schemeClr val="tx1"/>
                </a:solidFill>
              </a:rPr>
              <a:t>Simple (Few clicks to build real data pipelines)</a:t>
            </a:r>
          </a:p>
          <a:p>
            <a:pPr marL="171450" indent="-171450">
              <a:buFont typeface="Wingdings" panose="05000000000000000000" pitchFamily="2" charset="2"/>
              <a:buChar char="ü"/>
            </a:pPr>
            <a:r>
              <a:rPr lang="en-US" sz="1050" dirty="0">
                <a:solidFill>
                  <a:schemeClr val="tx1"/>
                </a:solidFill>
              </a:rPr>
              <a:t>Secure (Certified by CSA STAR, ISO, PCI, HIPAA, HITRUST, </a:t>
            </a:r>
            <a:r>
              <a:rPr lang="en-US" sz="1050" dirty="0" err="1">
                <a:solidFill>
                  <a:schemeClr val="tx1"/>
                </a:solidFill>
              </a:rPr>
              <a:t>GxP</a:t>
            </a:r>
            <a:r>
              <a:rPr lang="en-US" sz="1050" dirty="0">
                <a:solidFill>
                  <a:schemeClr val="tx1"/>
                </a:solidFill>
              </a:rPr>
              <a:t>)</a:t>
            </a:r>
          </a:p>
          <a:p>
            <a:pPr marL="171450" indent="-171450">
              <a:buFont typeface="Wingdings" panose="05000000000000000000" pitchFamily="2" charset="2"/>
              <a:buChar char="ü"/>
            </a:pPr>
            <a:r>
              <a:rPr lang="en-US" sz="1050" dirty="0">
                <a:solidFill>
                  <a:schemeClr val="tx1"/>
                </a:solidFill>
              </a:rPr>
              <a:t>Massively scalable</a:t>
            </a:r>
          </a:p>
          <a:p>
            <a:pPr marL="171450" indent="-171450">
              <a:buFont typeface="Wingdings" panose="05000000000000000000" pitchFamily="2" charset="2"/>
              <a:buChar char="ü"/>
            </a:pPr>
            <a:r>
              <a:rPr lang="en-US" sz="1050" dirty="0">
                <a:solidFill>
                  <a:schemeClr val="tx1"/>
                </a:solidFill>
              </a:rPr>
              <a:t>Open (Support popular protocols, AMQP, HTTPS, Apache Kafka.)</a:t>
            </a:r>
          </a:p>
        </p:txBody>
      </p:sp>
      <p:sp>
        <p:nvSpPr>
          <p:cNvPr id="25" name="Rectangle: Rounded Corners 24">
            <a:extLst>
              <a:ext uri="{FF2B5EF4-FFF2-40B4-BE49-F238E27FC236}">
                <a16:creationId xmlns:a16="http://schemas.microsoft.com/office/drawing/2014/main" id="{3FC341CE-763C-494F-A927-0F56F20D63EF}"/>
              </a:ext>
            </a:extLst>
          </p:cNvPr>
          <p:cNvSpPr/>
          <p:nvPr/>
        </p:nvSpPr>
        <p:spPr>
          <a:xfrm>
            <a:off x="2747333" y="3614323"/>
            <a:ext cx="1768492" cy="26326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1050" dirty="0">
                <a:solidFill>
                  <a:schemeClr val="tx1"/>
                </a:solidFill>
              </a:rPr>
              <a:t>HTTP-based event delivery</a:t>
            </a:r>
          </a:p>
          <a:p>
            <a:pPr marL="171450" indent="-171450">
              <a:buFont typeface="Wingdings" panose="05000000000000000000" pitchFamily="2" charset="2"/>
              <a:buChar char="ü"/>
            </a:pPr>
            <a:r>
              <a:rPr lang="en-US" sz="1050" dirty="0">
                <a:solidFill>
                  <a:schemeClr val="tx1"/>
                </a:solidFill>
              </a:rPr>
              <a:t>Supported by many azure services</a:t>
            </a:r>
          </a:p>
          <a:p>
            <a:pPr marL="171450" indent="-171450">
              <a:buFont typeface="Wingdings" panose="05000000000000000000" pitchFamily="2" charset="2"/>
              <a:buChar char="ü"/>
            </a:pPr>
            <a:r>
              <a:rPr lang="en-US" sz="1050" dirty="0">
                <a:solidFill>
                  <a:schemeClr val="tx1"/>
                </a:solidFill>
              </a:rPr>
              <a:t>Near real-time notifications</a:t>
            </a:r>
            <a:endParaRPr lang="el-GR" sz="1050" dirty="0">
              <a:solidFill>
                <a:schemeClr val="tx1"/>
              </a:solidFill>
            </a:endParaRPr>
          </a:p>
          <a:p>
            <a:pPr marL="171450" indent="-171450">
              <a:buFont typeface="Wingdings" panose="05000000000000000000" pitchFamily="2" charset="2"/>
              <a:buChar char="ü"/>
            </a:pPr>
            <a:r>
              <a:rPr lang="en-US" sz="1050" dirty="0">
                <a:solidFill>
                  <a:schemeClr val="tx1"/>
                </a:solidFill>
              </a:rPr>
              <a:t>First 100.000 operations are free</a:t>
            </a:r>
          </a:p>
        </p:txBody>
      </p:sp>
      <p:sp>
        <p:nvSpPr>
          <p:cNvPr id="26" name="Rectangle: Rounded Corners 25">
            <a:extLst>
              <a:ext uri="{FF2B5EF4-FFF2-40B4-BE49-F238E27FC236}">
                <a16:creationId xmlns:a16="http://schemas.microsoft.com/office/drawing/2014/main" id="{E5B04F13-965C-4F2D-86DE-63DC092F9C42}"/>
              </a:ext>
            </a:extLst>
          </p:cNvPr>
          <p:cNvSpPr/>
          <p:nvPr/>
        </p:nvSpPr>
        <p:spPr>
          <a:xfrm>
            <a:off x="618887" y="3614323"/>
            <a:ext cx="1768491" cy="26326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en-US" sz="1000" dirty="0">
                <a:solidFill>
                  <a:schemeClr val="tx1"/>
                </a:solidFill>
              </a:rPr>
              <a:t>P2P messaging</a:t>
            </a:r>
          </a:p>
          <a:p>
            <a:pPr marL="171450" indent="-171450">
              <a:buFont typeface="Wingdings" panose="05000000000000000000" pitchFamily="2" charset="2"/>
              <a:buChar char="ü"/>
            </a:pPr>
            <a:r>
              <a:rPr lang="en-US" sz="1000" dirty="0">
                <a:solidFill>
                  <a:schemeClr val="tx1"/>
                </a:solidFill>
              </a:rPr>
              <a:t>Pub-Sub messaging</a:t>
            </a:r>
          </a:p>
          <a:p>
            <a:pPr marL="171450" indent="-171450">
              <a:buFont typeface="Wingdings" panose="05000000000000000000" pitchFamily="2" charset="2"/>
              <a:buChar char="ü"/>
            </a:pPr>
            <a:r>
              <a:rPr lang="en-US" sz="1000" dirty="0">
                <a:solidFill>
                  <a:schemeClr val="tx1"/>
                </a:solidFill>
              </a:rPr>
              <a:t>Cost efficient</a:t>
            </a:r>
          </a:p>
          <a:p>
            <a:pPr marL="171450" indent="-171450">
              <a:buFont typeface="Wingdings" panose="05000000000000000000" pitchFamily="2" charset="2"/>
              <a:buChar char="ü"/>
            </a:pPr>
            <a:r>
              <a:rPr lang="en-US" sz="1000" dirty="0">
                <a:solidFill>
                  <a:schemeClr val="tx1"/>
                </a:solidFill>
              </a:rPr>
              <a:t>Durable brokered messaging</a:t>
            </a:r>
          </a:p>
          <a:p>
            <a:pPr marL="171450" indent="-171450">
              <a:buFont typeface="Wingdings" panose="05000000000000000000" pitchFamily="2" charset="2"/>
              <a:buChar char="ü"/>
            </a:pPr>
            <a:r>
              <a:rPr lang="en-US" sz="1000" dirty="0">
                <a:solidFill>
                  <a:schemeClr val="tx1"/>
                </a:solidFill>
              </a:rPr>
              <a:t>Ent. </a:t>
            </a:r>
            <a:r>
              <a:rPr lang="en-US" sz="1050" dirty="0">
                <a:solidFill>
                  <a:schemeClr val="tx1"/>
                </a:solidFill>
              </a:rPr>
              <a:t>messaging</a:t>
            </a:r>
            <a:r>
              <a:rPr lang="en-US" sz="1000" dirty="0">
                <a:solidFill>
                  <a:schemeClr val="tx1"/>
                </a:solidFill>
              </a:rPr>
              <a:t> functionality</a:t>
            </a:r>
          </a:p>
          <a:p>
            <a:pPr marL="628650" lvl="1" indent="-171450">
              <a:buFont typeface="Wingdings" panose="05000000000000000000" pitchFamily="2" charset="2"/>
              <a:buChar char="ü"/>
            </a:pPr>
            <a:r>
              <a:rPr lang="en-US" sz="1000" dirty="0">
                <a:solidFill>
                  <a:schemeClr val="tx1"/>
                </a:solidFill>
              </a:rPr>
              <a:t>Sessions</a:t>
            </a:r>
          </a:p>
          <a:p>
            <a:pPr marL="628650" lvl="1" indent="-171450">
              <a:buFont typeface="Wingdings" panose="05000000000000000000" pitchFamily="2" charset="2"/>
              <a:buChar char="ü"/>
            </a:pPr>
            <a:r>
              <a:rPr lang="en-US" sz="1000" dirty="0">
                <a:solidFill>
                  <a:schemeClr val="tx1"/>
                </a:solidFill>
              </a:rPr>
              <a:t>Duplicate Detection</a:t>
            </a:r>
          </a:p>
          <a:p>
            <a:pPr marL="628650" lvl="1" indent="-171450">
              <a:buFont typeface="Wingdings" panose="05000000000000000000" pitchFamily="2" charset="2"/>
              <a:buChar char="ü"/>
            </a:pPr>
            <a:r>
              <a:rPr lang="en-US" sz="1000" dirty="0">
                <a:solidFill>
                  <a:schemeClr val="tx1"/>
                </a:solidFill>
              </a:rPr>
              <a:t>Message Expiration</a:t>
            </a:r>
          </a:p>
          <a:p>
            <a:pPr marL="628650" lvl="1" indent="-171450">
              <a:buFont typeface="Wingdings" panose="05000000000000000000" pitchFamily="2" charset="2"/>
              <a:buChar char="ü"/>
            </a:pPr>
            <a:r>
              <a:rPr lang="en-US" sz="1000" dirty="0">
                <a:solidFill>
                  <a:schemeClr val="tx1"/>
                </a:solidFill>
              </a:rPr>
              <a:t>Scheduled Expiration</a:t>
            </a:r>
          </a:p>
          <a:p>
            <a:endParaRPr lang="en-US" sz="1200" dirty="0">
              <a:solidFill>
                <a:schemeClr val="tx1"/>
              </a:solidFill>
            </a:endParaRPr>
          </a:p>
        </p:txBody>
      </p:sp>
    </p:spTree>
    <p:extLst>
      <p:ext uri="{BB962C8B-B14F-4D97-AF65-F5344CB8AC3E}">
        <p14:creationId xmlns:p14="http://schemas.microsoft.com/office/powerpoint/2010/main" val="62345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heel(1)">
                                      <p:cBhvr>
                                        <p:cTn id="32" dur="20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heel(1)">
                                      <p:cBhvr>
                                        <p:cTn id="4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60D026-195E-4212-B119-2A96A2715D83}"/>
              </a:ext>
            </a:extLst>
          </p:cNvPr>
          <p:cNvSpPr txBox="1"/>
          <p:nvPr/>
        </p:nvSpPr>
        <p:spPr>
          <a:xfrm>
            <a:off x="3869460" y="65166"/>
            <a:ext cx="3779048" cy="584775"/>
          </a:xfrm>
          <a:prstGeom prst="rect">
            <a:avLst/>
          </a:prstGeom>
          <a:noFill/>
        </p:spPr>
        <p:txBody>
          <a:bodyPr wrap="none" rtlCol="0">
            <a:spAutoFit/>
          </a:bodyPr>
          <a:lstStyle/>
          <a:p>
            <a:r>
              <a:rPr lang="en-US" sz="3200" dirty="0"/>
              <a:t>Messaging in real life </a:t>
            </a:r>
          </a:p>
        </p:txBody>
      </p:sp>
      <p:grpSp>
        <p:nvGrpSpPr>
          <p:cNvPr id="12" name="Group 11">
            <a:extLst>
              <a:ext uri="{FF2B5EF4-FFF2-40B4-BE49-F238E27FC236}">
                <a16:creationId xmlns:a16="http://schemas.microsoft.com/office/drawing/2014/main" id="{079960D4-D133-425E-8F3D-0ED40BD86588}"/>
              </a:ext>
            </a:extLst>
          </p:cNvPr>
          <p:cNvGrpSpPr/>
          <p:nvPr/>
        </p:nvGrpSpPr>
        <p:grpSpPr>
          <a:xfrm>
            <a:off x="2004969" y="2038525"/>
            <a:ext cx="2365696" cy="1107347"/>
            <a:chOff x="729842" y="1610686"/>
            <a:chExt cx="2114026" cy="897622"/>
          </a:xfrm>
          <a:solidFill>
            <a:schemeClr val="bg1">
              <a:lumMod val="95000"/>
            </a:schemeClr>
          </a:solidFill>
        </p:grpSpPr>
        <p:sp>
          <p:nvSpPr>
            <p:cNvPr id="6" name="Rectangle 5">
              <a:extLst>
                <a:ext uri="{FF2B5EF4-FFF2-40B4-BE49-F238E27FC236}">
                  <a16:creationId xmlns:a16="http://schemas.microsoft.com/office/drawing/2014/main" id="{64A7C11E-58C1-47B6-861F-06F3CFD2B15C}"/>
                </a:ext>
              </a:extLst>
            </p:cNvPr>
            <p:cNvSpPr/>
            <p:nvPr/>
          </p:nvSpPr>
          <p:spPr>
            <a:xfrm>
              <a:off x="729842" y="1610686"/>
              <a:ext cx="2114026" cy="897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Healthcare</a:t>
              </a:r>
              <a:r>
                <a:rPr lang="en-US" dirty="0"/>
                <a:t>	</a:t>
              </a:r>
            </a:p>
          </p:txBody>
        </p:sp>
        <p:pic>
          <p:nvPicPr>
            <p:cNvPr id="1026" name="Picture 2" descr="Icon For Health #208080 - Free Icons Library">
              <a:extLst>
                <a:ext uri="{FF2B5EF4-FFF2-40B4-BE49-F238E27FC236}">
                  <a16:creationId xmlns:a16="http://schemas.microsoft.com/office/drawing/2014/main" id="{54887E65-7E06-489F-86B6-4B0D6D9B52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9980" y="1795035"/>
              <a:ext cx="553970" cy="553972"/>
            </a:xfrm>
            <a:prstGeom prst="rect">
              <a:avLst/>
            </a:prstGeom>
            <a:grpFill/>
          </p:spPr>
        </p:pic>
      </p:grpSp>
      <p:grpSp>
        <p:nvGrpSpPr>
          <p:cNvPr id="13" name="Group 12">
            <a:extLst>
              <a:ext uri="{FF2B5EF4-FFF2-40B4-BE49-F238E27FC236}">
                <a16:creationId xmlns:a16="http://schemas.microsoft.com/office/drawing/2014/main" id="{EEC0E8BB-46DF-472E-A8DE-A2FC7554404A}"/>
              </a:ext>
            </a:extLst>
          </p:cNvPr>
          <p:cNvGrpSpPr/>
          <p:nvPr/>
        </p:nvGrpSpPr>
        <p:grpSpPr>
          <a:xfrm>
            <a:off x="4550969" y="2051728"/>
            <a:ext cx="2365696" cy="1094143"/>
            <a:chOff x="2962712" y="1610686"/>
            <a:chExt cx="2114026" cy="897622"/>
          </a:xfrm>
          <a:solidFill>
            <a:schemeClr val="bg1">
              <a:lumMod val="95000"/>
            </a:schemeClr>
          </a:solidFill>
        </p:grpSpPr>
        <p:sp>
          <p:nvSpPr>
            <p:cNvPr id="7" name="Rectangle 6">
              <a:extLst>
                <a:ext uri="{FF2B5EF4-FFF2-40B4-BE49-F238E27FC236}">
                  <a16:creationId xmlns:a16="http://schemas.microsoft.com/office/drawing/2014/main" id="{30A392E2-5272-43B3-B0AE-C15B4E10BF17}"/>
                </a:ext>
              </a:extLst>
            </p:cNvPr>
            <p:cNvSpPr/>
            <p:nvPr/>
          </p:nvSpPr>
          <p:spPr>
            <a:xfrm>
              <a:off x="2962712" y="1610686"/>
              <a:ext cx="2114026" cy="897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Financial</a:t>
              </a:r>
              <a:r>
                <a:rPr lang="en-US" dirty="0">
                  <a:solidFill>
                    <a:schemeClr val="tx1"/>
                  </a:solidFill>
                </a:rPr>
                <a:t>		</a:t>
              </a:r>
            </a:p>
          </p:txBody>
        </p:sp>
        <p:pic>
          <p:nvPicPr>
            <p:cNvPr id="1028" name="Picture 4" descr="Icon Finance #1229 - Free Icons Library">
              <a:extLst>
                <a:ext uri="{FF2B5EF4-FFF2-40B4-BE49-F238E27FC236}">
                  <a16:creationId xmlns:a16="http://schemas.microsoft.com/office/drawing/2014/main" id="{DE971564-BB12-44CF-885E-940C0DF014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241" y="1729129"/>
              <a:ext cx="644980" cy="644980"/>
            </a:xfrm>
            <a:prstGeom prst="rect">
              <a:avLst/>
            </a:prstGeom>
            <a:grpFill/>
          </p:spPr>
        </p:pic>
      </p:grpSp>
      <p:grpSp>
        <p:nvGrpSpPr>
          <p:cNvPr id="14" name="Group 13">
            <a:extLst>
              <a:ext uri="{FF2B5EF4-FFF2-40B4-BE49-F238E27FC236}">
                <a16:creationId xmlns:a16="http://schemas.microsoft.com/office/drawing/2014/main" id="{B3676038-4014-4C98-8946-BBAC570B4B09}"/>
              </a:ext>
            </a:extLst>
          </p:cNvPr>
          <p:cNvGrpSpPr/>
          <p:nvPr/>
        </p:nvGrpSpPr>
        <p:grpSpPr>
          <a:xfrm>
            <a:off x="7096968" y="2051729"/>
            <a:ext cx="2365695" cy="1094142"/>
            <a:chOff x="5195582" y="1610686"/>
            <a:chExt cx="2114026" cy="897622"/>
          </a:xfrm>
          <a:solidFill>
            <a:schemeClr val="bg1">
              <a:lumMod val="95000"/>
            </a:schemeClr>
          </a:solidFill>
        </p:grpSpPr>
        <p:sp>
          <p:nvSpPr>
            <p:cNvPr id="10" name="Rectangle 9">
              <a:extLst>
                <a:ext uri="{FF2B5EF4-FFF2-40B4-BE49-F238E27FC236}">
                  <a16:creationId xmlns:a16="http://schemas.microsoft.com/office/drawing/2014/main" id="{0CBA0FA9-4398-4087-BD22-65FA68350DED}"/>
                </a:ext>
              </a:extLst>
            </p:cNvPr>
            <p:cNvSpPr/>
            <p:nvPr/>
          </p:nvSpPr>
          <p:spPr>
            <a:xfrm>
              <a:off x="5195582" y="1610686"/>
              <a:ext cx="2114026" cy="897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Logistics</a:t>
              </a:r>
              <a:endParaRPr lang="en-US" dirty="0">
                <a:solidFill>
                  <a:schemeClr val="tx1"/>
                </a:solidFill>
              </a:endParaRPr>
            </a:p>
          </p:txBody>
        </p:sp>
        <p:pic>
          <p:nvPicPr>
            <p:cNvPr id="1032" name="Picture 8" descr="Transport Icon of Doodle style - Available in SVG, PNG, EPS, AI ...">
              <a:extLst>
                <a:ext uri="{FF2B5EF4-FFF2-40B4-BE49-F238E27FC236}">
                  <a16:creationId xmlns:a16="http://schemas.microsoft.com/office/drawing/2014/main" id="{A52FC209-8BC5-4B56-8B85-21E6433425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8075" y="1674428"/>
              <a:ext cx="699681" cy="699681"/>
            </a:xfrm>
            <a:prstGeom prst="rect">
              <a:avLst/>
            </a:prstGeom>
            <a:grpFill/>
          </p:spPr>
        </p:pic>
      </p:grpSp>
      <p:grpSp>
        <p:nvGrpSpPr>
          <p:cNvPr id="16" name="Group 15">
            <a:extLst>
              <a:ext uri="{FF2B5EF4-FFF2-40B4-BE49-F238E27FC236}">
                <a16:creationId xmlns:a16="http://schemas.microsoft.com/office/drawing/2014/main" id="{F60BD866-0336-42E3-9FE1-038809AD5B92}"/>
              </a:ext>
            </a:extLst>
          </p:cNvPr>
          <p:cNvGrpSpPr/>
          <p:nvPr/>
        </p:nvGrpSpPr>
        <p:grpSpPr>
          <a:xfrm>
            <a:off x="1979599" y="3373291"/>
            <a:ext cx="3327633" cy="1107347"/>
            <a:chOff x="729842" y="2652319"/>
            <a:chExt cx="3139618" cy="897622"/>
          </a:xfrm>
          <a:solidFill>
            <a:schemeClr val="bg1">
              <a:lumMod val="95000"/>
            </a:schemeClr>
          </a:solidFill>
        </p:grpSpPr>
        <p:sp>
          <p:nvSpPr>
            <p:cNvPr id="11" name="Rectangle 10">
              <a:extLst>
                <a:ext uri="{FF2B5EF4-FFF2-40B4-BE49-F238E27FC236}">
                  <a16:creationId xmlns:a16="http://schemas.microsoft.com/office/drawing/2014/main" id="{A183057C-B02F-450D-8788-6C2DD523F2A2}"/>
                </a:ext>
              </a:extLst>
            </p:cNvPr>
            <p:cNvSpPr/>
            <p:nvPr/>
          </p:nvSpPr>
          <p:spPr>
            <a:xfrm>
              <a:off x="729842" y="2652319"/>
              <a:ext cx="3139618" cy="897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Telecommunications</a:t>
              </a:r>
              <a:endParaRPr lang="en-US" dirty="0">
                <a:solidFill>
                  <a:schemeClr val="tx1"/>
                </a:solidFill>
              </a:endParaRPr>
            </a:p>
          </p:txBody>
        </p:sp>
        <p:pic>
          <p:nvPicPr>
            <p:cNvPr id="1034" name="Picture 10" descr="Telecommunications Icon of Colored Outline style - Available in ...">
              <a:extLst>
                <a:ext uri="{FF2B5EF4-FFF2-40B4-BE49-F238E27FC236}">
                  <a16:creationId xmlns:a16="http://schemas.microsoft.com/office/drawing/2014/main" id="{34D5F544-87CD-490B-B68F-38C487DC4C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5308" y="2823770"/>
              <a:ext cx="554718" cy="554718"/>
            </a:xfrm>
            <a:prstGeom prst="rect">
              <a:avLst/>
            </a:prstGeom>
            <a:grpFill/>
          </p:spPr>
        </p:pic>
      </p:grpSp>
      <p:grpSp>
        <p:nvGrpSpPr>
          <p:cNvPr id="15" name="Group 14">
            <a:extLst>
              <a:ext uri="{FF2B5EF4-FFF2-40B4-BE49-F238E27FC236}">
                <a16:creationId xmlns:a16="http://schemas.microsoft.com/office/drawing/2014/main" id="{E230CB0D-724A-48EC-8F22-64C3D407EB3B}"/>
              </a:ext>
            </a:extLst>
          </p:cNvPr>
          <p:cNvGrpSpPr/>
          <p:nvPr/>
        </p:nvGrpSpPr>
        <p:grpSpPr>
          <a:xfrm>
            <a:off x="6135030" y="3373291"/>
            <a:ext cx="3327633" cy="1107347"/>
            <a:chOff x="3981974" y="2652319"/>
            <a:chExt cx="3327634" cy="897622"/>
          </a:xfrm>
          <a:solidFill>
            <a:schemeClr val="bg1">
              <a:lumMod val="95000"/>
            </a:schemeClr>
          </a:solidFill>
        </p:grpSpPr>
        <p:sp>
          <p:nvSpPr>
            <p:cNvPr id="8" name="Rectangle 7">
              <a:extLst>
                <a:ext uri="{FF2B5EF4-FFF2-40B4-BE49-F238E27FC236}">
                  <a16:creationId xmlns:a16="http://schemas.microsoft.com/office/drawing/2014/main" id="{33CB40DA-239B-4ADD-829A-0DC6AA9D9383}"/>
                </a:ext>
              </a:extLst>
            </p:cNvPr>
            <p:cNvSpPr/>
            <p:nvPr/>
          </p:nvSpPr>
          <p:spPr>
            <a:xfrm>
              <a:off x="3981974" y="2652319"/>
              <a:ext cx="3327634" cy="897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Public Sector	</a:t>
              </a:r>
            </a:p>
          </p:txBody>
        </p:sp>
        <p:pic>
          <p:nvPicPr>
            <p:cNvPr id="1036" name="Picture 12" descr="government icon -">
              <a:extLst>
                <a:ext uri="{FF2B5EF4-FFF2-40B4-BE49-F238E27FC236}">
                  <a16:creationId xmlns:a16="http://schemas.microsoft.com/office/drawing/2014/main" id="{EFEC921B-CCC5-4D7A-9A74-2480DB0C99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88667" y="2761192"/>
              <a:ext cx="666272" cy="666272"/>
            </a:xfrm>
            <a:prstGeom prst="rect">
              <a:avLst/>
            </a:prstGeom>
            <a:grpFill/>
          </p:spPr>
        </p:pic>
      </p:grpSp>
    </p:spTree>
    <p:extLst>
      <p:ext uri="{BB962C8B-B14F-4D97-AF65-F5344CB8AC3E}">
        <p14:creationId xmlns:p14="http://schemas.microsoft.com/office/powerpoint/2010/main" val="16530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4044BB-EAE2-446D-ABAE-9D8CEB7B7576}"/>
              </a:ext>
            </a:extLst>
          </p:cNvPr>
          <p:cNvSpPr txBox="1"/>
          <p:nvPr/>
        </p:nvSpPr>
        <p:spPr>
          <a:xfrm>
            <a:off x="4535508" y="152400"/>
            <a:ext cx="3120983" cy="584775"/>
          </a:xfrm>
          <a:prstGeom prst="rect">
            <a:avLst/>
          </a:prstGeom>
          <a:noFill/>
        </p:spPr>
        <p:txBody>
          <a:bodyPr wrap="none" rtlCol="0">
            <a:spAutoFit/>
          </a:bodyPr>
          <a:lstStyle/>
          <a:p>
            <a:r>
              <a:rPr lang="en-US" sz="3200" dirty="0"/>
              <a:t>Azure Service Bus</a:t>
            </a:r>
          </a:p>
        </p:txBody>
      </p:sp>
      <p:sp>
        <p:nvSpPr>
          <p:cNvPr id="5" name="TextBox 4">
            <a:extLst>
              <a:ext uri="{FF2B5EF4-FFF2-40B4-BE49-F238E27FC236}">
                <a16:creationId xmlns:a16="http://schemas.microsoft.com/office/drawing/2014/main" id="{8CA7D235-91A5-43A1-B133-7F1498961460}"/>
              </a:ext>
            </a:extLst>
          </p:cNvPr>
          <p:cNvSpPr txBox="1"/>
          <p:nvPr/>
        </p:nvSpPr>
        <p:spPr>
          <a:xfrm>
            <a:off x="1335184" y="928173"/>
            <a:ext cx="9909700" cy="646331"/>
          </a:xfrm>
          <a:prstGeom prst="rect">
            <a:avLst/>
          </a:prstGeom>
          <a:noFill/>
        </p:spPr>
        <p:txBody>
          <a:bodyPr wrap="none" rtlCol="0">
            <a:spAutoFit/>
          </a:bodyPr>
          <a:lstStyle/>
          <a:p>
            <a:r>
              <a:rPr lang="en-US" dirty="0"/>
              <a:t>Azure Service Bus (Messaging as a Service - MaaS) is an asynchronous cloud delivery messaging service, </a:t>
            </a:r>
          </a:p>
          <a:p>
            <a:r>
              <a:rPr lang="en-US" dirty="0"/>
              <a:t>and offers a secure data transfer between different applications.</a:t>
            </a:r>
          </a:p>
        </p:txBody>
      </p:sp>
      <p:pic>
        <p:nvPicPr>
          <p:cNvPr id="4098" name="Picture 2" descr="Microsoft Azure Mono | Service Bus Queues">
            <a:extLst>
              <a:ext uri="{FF2B5EF4-FFF2-40B4-BE49-F238E27FC236}">
                <a16:creationId xmlns:a16="http://schemas.microsoft.com/office/drawing/2014/main" id="{CC8FCC18-9A19-406F-AE6B-839DDC1220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392" y="3899005"/>
            <a:ext cx="544816" cy="5448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Azure Color | Service Bus Topics">
            <a:extLst>
              <a:ext uri="{FF2B5EF4-FFF2-40B4-BE49-F238E27FC236}">
                <a16:creationId xmlns:a16="http://schemas.microsoft.com/office/drawing/2014/main" id="{B1823F1A-584F-4DBF-AE1F-9F85045B6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0890" y="3880788"/>
            <a:ext cx="544816" cy="552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E0E706-92C1-4368-A387-7A65C08D4907}"/>
              </a:ext>
            </a:extLst>
          </p:cNvPr>
          <p:cNvSpPr txBox="1"/>
          <p:nvPr/>
        </p:nvSpPr>
        <p:spPr>
          <a:xfrm>
            <a:off x="2095699" y="2232685"/>
            <a:ext cx="1279517" cy="369332"/>
          </a:xfrm>
          <a:prstGeom prst="rect">
            <a:avLst/>
          </a:prstGeom>
          <a:noFill/>
        </p:spPr>
        <p:txBody>
          <a:bodyPr wrap="none" rtlCol="0">
            <a:spAutoFit/>
          </a:bodyPr>
          <a:lstStyle/>
          <a:p>
            <a:r>
              <a:rPr lang="en-US" dirty="0"/>
              <a:t>Namespace</a:t>
            </a:r>
          </a:p>
        </p:txBody>
      </p:sp>
      <p:cxnSp>
        <p:nvCxnSpPr>
          <p:cNvPr id="8" name="Straight Arrow Connector 7">
            <a:extLst>
              <a:ext uri="{FF2B5EF4-FFF2-40B4-BE49-F238E27FC236}">
                <a16:creationId xmlns:a16="http://schemas.microsoft.com/office/drawing/2014/main" id="{456D4D67-065E-4194-B53E-E96442412507}"/>
              </a:ext>
            </a:extLst>
          </p:cNvPr>
          <p:cNvCxnSpPr>
            <a:cxnSpLocks/>
          </p:cNvCxnSpPr>
          <p:nvPr/>
        </p:nvCxnSpPr>
        <p:spPr>
          <a:xfrm flipH="1">
            <a:off x="2291760" y="2602017"/>
            <a:ext cx="306380" cy="927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1DF218-AC01-49EF-9775-BC095E00CB74}"/>
              </a:ext>
            </a:extLst>
          </p:cNvPr>
          <p:cNvCxnSpPr>
            <a:cxnSpLocks/>
          </p:cNvCxnSpPr>
          <p:nvPr/>
        </p:nvCxnSpPr>
        <p:spPr>
          <a:xfrm>
            <a:off x="2794201" y="2602017"/>
            <a:ext cx="433378" cy="927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E45CE-927C-4A94-8148-4CA248430C93}"/>
              </a:ext>
            </a:extLst>
          </p:cNvPr>
          <p:cNvSpPr txBox="1"/>
          <p:nvPr/>
        </p:nvSpPr>
        <p:spPr>
          <a:xfrm>
            <a:off x="1733593" y="3511456"/>
            <a:ext cx="904415" cy="369332"/>
          </a:xfrm>
          <a:prstGeom prst="rect">
            <a:avLst/>
          </a:prstGeom>
          <a:noFill/>
        </p:spPr>
        <p:txBody>
          <a:bodyPr wrap="none" rtlCol="0">
            <a:spAutoFit/>
          </a:bodyPr>
          <a:lstStyle/>
          <a:p>
            <a:r>
              <a:rPr lang="en-US" dirty="0"/>
              <a:t>Queues</a:t>
            </a:r>
          </a:p>
        </p:txBody>
      </p:sp>
      <p:sp>
        <p:nvSpPr>
          <p:cNvPr id="14" name="TextBox 13">
            <a:extLst>
              <a:ext uri="{FF2B5EF4-FFF2-40B4-BE49-F238E27FC236}">
                <a16:creationId xmlns:a16="http://schemas.microsoft.com/office/drawing/2014/main" id="{E4396197-633E-4E74-B5D0-47702B924248}"/>
              </a:ext>
            </a:extLst>
          </p:cNvPr>
          <p:cNvSpPr txBox="1"/>
          <p:nvPr/>
        </p:nvSpPr>
        <p:spPr>
          <a:xfrm>
            <a:off x="2870365" y="3519582"/>
            <a:ext cx="760465" cy="369332"/>
          </a:xfrm>
          <a:prstGeom prst="rect">
            <a:avLst/>
          </a:prstGeom>
          <a:noFill/>
        </p:spPr>
        <p:txBody>
          <a:bodyPr wrap="none" rtlCol="0">
            <a:spAutoFit/>
          </a:bodyPr>
          <a:lstStyle/>
          <a:p>
            <a:r>
              <a:rPr lang="en-US" dirty="0"/>
              <a:t>Topics</a:t>
            </a:r>
          </a:p>
        </p:txBody>
      </p:sp>
      <p:sp>
        <p:nvSpPr>
          <p:cNvPr id="15" name="TextBox 14">
            <a:extLst>
              <a:ext uri="{FF2B5EF4-FFF2-40B4-BE49-F238E27FC236}">
                <a16:creationId xmlns:a16="http://schemas.microsoft.com/office/drawing/2014/main" id="{A8454C61-37D8-49B9-9839-5DD279A596B0}"/>
              </a:ext>
            </a:extLst>
          </p:cNvPr>
          <p:cNvSpPr txBox="1"/>
          <p:nvPr/>
        </p:nvSpPr>
        <p:spPr>
          <a:xfrm>
            <a:off x="8545339" y="2232685"/>
            <a:ext cx="1058431" cy="369332"/>
          </a:xfrm>
          <a:prstGeom prst="rect">
            <a:avLst/>
          </a:prstGeom>
          <a:noFill/>
        </p:spPr>
        <p:txBody>
          <a:bodyPr wrap="none" rtlCol="0">
            <a:spAutoFit/>
          </a:bodyPr>
          <a:lstStyle/>
          <a:p>
            <a:r>
              <a:rPr lang="en-US" dirty="0"/>
              <a:t>Protocols</a:t>
            </a:r>
          </a:p>
        </p:txBody>
      </p:sp>
      <p:cxnSp>
        <p:nvCxnSpPr>
          <p:cNvPr id="21" name="Straight Arrow Connector 20">
            <a:extLst>
              <a:ext uri="{FF2B5EF4-FFF2-40B4-BE49-F238E27FC236}">
                <a16:creationId xmlns:a16="http://schemas.microsoft.com/office/drawing/2014/main" id="{8CBAA447-AC35-4FE9-9833-8215FE095235}"/>
              </a:ext>
            </a:extLst>
          </p:cNvPr>
          <p:cNvCxnSpPr>
            <a:cxnSpLocks/>
          </p:cNvCxnSpPr>
          <p:nvPr/>
        </p:nvCxnSpPr>
        <p:spPr>
          <a:xfrm flipH="1">
            <a:off x="7885651" y="2625568"/>
            <a:ext cx="1018372" cy="885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D674B3-0E5A-49C3-B128-D238BA4AF80C}"/>
              </a:ext>
            </a:extLst>
          </p:cNvPr>
          <p:cNvCxnSpPr>
            <a:cxnSpLocks/>
          </p:cNvCxnSpPr>
          <p:nvPr/>
        </p:nvCxnSpPr>
        <p:spPr>
          <a:xfrm>
            <a:off x="9100084" y="2625568"/>
            <a:ext cx="1506679" cy="752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A26145-E06F-4FBC-8EEB-0429F0DAABD5}"/>
              </a:ext>
            </a:extLst>
          </p:cNvPr>
          <p:cNvSpPr txBox="1"/>
          <p:nvPr/>
        </p:nvSpPr>
        <p:spPr>
          <a:xfrm>
            <a:off x="7203249" y="3535621"/>
            <a:ext cx="788999" cy="369332"/>
          </a:xfrm>
          <a:prstGeom prst="rect">
            <a:avLst/>
          </a:prstGeom>
          <a:noFill/>
        </p:spPr>
        <p:txBody>
          <a:bodyPr wrap="none" rtlCol="0">
            <a:spAutoFit/>
          </a:bodyPr>
          <a:lstStyle/>
          <a:p>
            <a:r>
              <a:rPr lang="en-US" dirty="0"/>
              <a:t>AMQP</a:t>
            </a:r>
          </a:p>
        </p:txBody>
      </p:sp>
      <p:pic>
        <p:nvPicPr>
          <p:cNvPr id="4102" name="Picture 6" descr="Message Queue Protocols: IBM MQ, Apache Kafka, AMQP | Cleo">
            <a:extLst>
              <a:ext uri="{FF2B5EF4-FFF2-40B4-BE49-F238E27FC236}">
                <a16:creationId xmlns:a16="http://schemas.microsoft.com/office/drawing/2014/main" id="{E5BE24B0-B53E-470F-8436-EE16E52F46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918" y="3780580"/>
            <a:ext cx="1359659" cy="5521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986605-91EC-40F1-AADF-7ADF36AAC965}"/>
              </a:ext>
            </a:extLst>
          </p:cNvPr>
          <p:cNvSpPr txBox="1"/>
          <p:nvPr/>
        </p:nvSpPr>
        <p:spPr>
          <a:xfrm>
            <a:off x="10490041" y="3377653"/>
            <a:ext cx="1341906" cy="369332"/>
          </a:xfrm>
          <a:prstGeom prst="rect">
            <a:avLst/>
          </a:prstGeom>
          <a:noFill/>
        </p:spPr>
        <p:txBody>
          <a:bodyPr wrap="none" rtlCol="0">
            <a:spAutoFit/>
          </a:bodyPr>
          <a:lstStyle/>
          <a:p>
            <a:r>
              <a:rPr lang="en-US" dirty="0"/>
              <a:t>HTTP-HTTPS</a:t>
            </a:r>
          </a:p>
        </p:txBody>
      </p:sp>
      <p:pic>
        <p:nvPicPr>
          <p:cNvPr id="4104" name="Picture 8">
            <a:extLst>
              <a:ext uri="{FF2B5EF4-FFF2-40B4-BE49-F238E27FC236}">
                <a16:creationId xmlns:a16="http://schemas.microsoft.com/office/drawing/2014/main" id="{88AC86E8-4A5A-4C36-A7DC-A27B53BB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6763" y="3688469"/>
            <a:ext cx="558399" cy="55839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67B106D7-1691-4D1E-962F-4914C740D45B}"/>
              </a:ext>
            </a:extLst>
          </p:cNvPr>
          <p:cNvSpPr/>
          <p:nvPr/>
        </p:nvSpPr>
        <p:spPr>
          <a:xfrm>
            <a:off x="312138" y="4564059"/>
            <a:ext cx="2347922" cy="109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Many Front End applications send messages to the queue and one application on the back end serves those requests in order of priority,</a:t>
            </a:r>
            <a:endParaRPr lang="en-US" sz="1050" dirty="0">
              <a:solidFill>
                <a:schemeClr val="tx1"/>
              </a:solidFill>
            </a:endParaRPr>
          </a:p>
        </p:txBody>
      </p:sp>
      <p:sp>
        <p:nvSpPr>
          <p:cNvPr id="33" name="Rectangle: Rounded Corners 32">
            <a:extLst>
              <a:ext uri="{FF2B5EF4-FFF2-40B4-BE49-F238E27FC236}">
                <a16:creationId xmlns:a16="http://schemas.microsoft.com/office/drawing/2014/main" id="{7FDECE2B-FCA1-4396-8292-BEACE29A20E3}"/>
              </a:ext>
            </a:extLst>
          </p:cNvPr>
          <p:cNvSpPr/>
          <p:nvPr/>
        </p:nvSpPr>
        <p:spPr>
          <a:xfrm>
            <a:off x="3010890" y="4564059"/>
            <a:ext cx="2347922" cy="109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This is a publish-subscribe model, push the message into a topic and that message sent to all subscribers one to many, e.g Twitter or Facebook feeds.</a:t>
            </a:r>
            <a:endParaRPr lang="en-US" sz="1050" dirty="0">
              <a:solidFill>
                <a:schemeClr val="tx1"/>
              </a:solidFill>
            </a:endParaRPr>
          </a:p>
        </p:txBody>
      </p:sp>
      <p:sp>
        <p:nvSpPr>
          <p:cNvPr id="34" name="Rectangle: Rounded Corners 33">
            <a:extLst>
              <a:ext uri="{FF2B5EF4-FFF2-40B4-BE49-F238E27FC236}">
                <a16:creationId xmlns:a16="http://schemas.microsoft.com/office/drawing/2014/main" id="{5C3B9951-93D2-4558-816E-43794B864C7D}"/>
              </a:ext>
            </a:extLst>
          </p:cNvPr>
          <p:cNvSpPr/>
          <p:nvPr/>
        </p:nvSpPr>
        <p:spPr>
          <a:xfrm>
            <a:off x="10315583" y="4296947"/>
            <a:ext cx="1706563" cy="1632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GB" sz="1050" dirty="0">
                <a:solidFill>
                  <a:schemeClr val="tx1"/>
                </a:solidFill>
              </a:rPr>
              <a:t>Cross platform compatibility with many clients</a:t>
            </a:r>
          </a:p>
          <a:p>
            <a:pPr marL="171450" indent="-171450">
              <a:buFont typeface="Wingdings" panose="05000000000000000000" pitchFamily="2" charset="2"/>
              <a:buChar char="ü"/>
            </a:pPr>
            <a:r>
              <a:rPr lang="en-GB" sz="1050" dirty="0">
                <a:solidFill>
                  <a:schemeClr val="tx1"/>
                </a:solidFill>
              </a:rPr>
              <a:t>Provide communication where firewalls may limit connectivity on other protocols.</a:t>
            </a:r>
          </a:p>
          <a:p>
            <a:pPr marL="171450" indent="-171450">
              <a:buFont typeface="Wingdings" panose="05000000000000000000" pitchFamily="2" charset="2"/>
              <a:buChar char="ü"/>
            </a:pPr>
            <a:r>
              <a:rPr lang="en-GB" sz="1050" dirty="0">
                <a:solidFill>
                  <a:schemeClr val="tx1"/>
                </a:solidFill>
              </a:rPr>
              <a:t>Ports 80 &amp; 443</a:t>
            </a:r>
            <a:endParaRPr lang="en-US" sz="1050" dirty="0">
              <a:solidFill>
                <a:schemeClr val="tx1"/>
              </a:solidFill>
            </a:endParaRPr>
          </a:p>
        </p:txBody>
      </p:sp>
      <p:sp>
        <p:nvSpPr>
          <p:cNvPr id="36" name="Rectangle: Rounded Corners 35">
            <a:extLst>
              <a:ext uri="{FF2B5EF4-FFF2-40B4-BE49-F238E27FC236}">
                <a16:creationId xmlns:a16="http://schemas.microsoft.com/office/drawing/2014/main" id="{828B524E-9021-438E-9D50-3EE8CC79607B}"/>
              </a:ext>
            </a:extLst>
          </p:cNvPr>
          <p:cNvSpPr/>
          <p:nvPr/>
        </p:nvSpPr>
        <p:spPr>
          <a:xfrm>
            <a:off x="6665410" y="4296947"/>
            <a:ext cx="1706563" cy="1632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GB" sz="1050" dirty="0">
                <a:solidFill>
                  <a:schemeClr val="tx1"/>
                </a:solidFill>
              </a:rPr>
              <a:t>Default protocol used by Service Bus SDK</a:t>
            </a:r>
          </a:p>
          <a:p>
            <a:pPr marL="171450" indent="-171450">
              <a:buFont typeface="Wingdings" panose="05000000000000000000" pitchFamily="2" charset="2"/>
              <a:buChar char="ü"/>
            </a:pPr>
            <a:r>
              <a:rPr lang="en-GB" sz="1050" dirty="0">
                <a:solidFill>
                  <a:schemeClr val="tx1"/>
                </a:solidFill>
              </a:rPr>
              <a:t>Supported by many apps</a:t>
            </a:r>
          </a:p>
          <a:p>
            <a:pPr marL="171450" indent="-171450">
              <a:buFont typeface="Wingdings" panose="05000000000000000000" pitchFamily="2" charset="2"/>
              <a:buChar char="ü"/>
            </a:pPr>
            <a:r>
              <a:rPr lang="en-GB" sz="1050" dirty="0">
                <a:solidFill>
                  <a:schemeClr val="tx1"/>
                </a:solidFill>
              </a:rPr>
              <a:t>Open messaging protocol</a:t>
            </a:r>
          </a:p>
          <a:p>
            <a:pPr marL="171450" indent="-171450">
              <a:buFont typeface="Wingdings" panose="05000000000000000000" pitchFamily="2" charset="2"/>
              <a:buChar char="ü"/>
            </a:pPr>
            <a:r>
              <a:rPr lang="en-GB" sz="1050" dirty="0">
                <a:solidFill>
                  <a:schemeClr val="tx1"/>
                </a:solidFill>
              </a:rPr>
              <a:t>Ports 5671 &amp; 5672</a:t>
            </a:r>
            <a:endParaRPr lang="en-US" sz="1050" dirty="0">
              <a:solidFill>
                <a:schemeClr val="tx1"/>
              </a:solidFill>
            </a:endParaRPr>
          </a:p>
        </p:txBody>
      </p:sp>
      <p:cxnSp>
        <p:nvCxnSpPr>
          <p:cNvPr id="24" name="Straight Arrow Connector 23">
            <a:extLst>
              <a:ext uri="{FF2B5EF4-FFF2-40B4-BE49-F238E27FC236}">
                <a16:creationId xmlns:a16="http://schemas.microsoft.com/office/drawing/2014/main" id="{5FF4577A-C912-4368-A9D9-6B635F7E54F1}"/>
              </a:ext>
            </a:extLst>
          </p:cNvPr>
          <p:cNvCxnSpPr>
            <a:cxnSpLocks/>
          </p:cNvCxnSpPr>
          <p:nvPr/>
        </p:nvCxnSpPr>
        <p:spPr>
          <a:xfrm>
            <a:off x="8981905" y="2599665"/>
            <a:ext cx="26962" cy="974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B2C40F8-9D45-480E-87C4-7CBA36A86BE3}"/>
              </a:ext>
            </a:extLst>
          </p:cNvPr>
          <p:cNvSpPr txBox="1"/>
          <p:nvPr/>
        </p:nvSpPr>
        <p:spPr>
          <a:xfrm>
            <a:off x="8669981" y="3530135"/>
            <a:ext cx="731290" cy="369332"/>
          </a:xfrm>
          <a:prstGeom prst="rect">
            <a:avLst/>
          </a:prstGeom>
          <a:noFill/>
        </p:spPr>
        <p:txBody>
          <a:bodyPr wrap="none" rtlCol="0">
            <a:spAutoFit/>
          </a:bodyPr>
          <a:lstStyle/>
          <a:p>
            <a:r>
              <a:rPr lang="en-US" dirty="0"/>
              <a:t>SBMP</a:t>
            </a:r>
          </a:p>
        </p:txBody>
      </p:sp>
      <p:sp>
        <p:nvSpPr>
          <p:cNvPr id="29" name="Rectangle: Rounded Corners 28">
            <a:extLst>
              <a:ext uri="{FF2B5EF4-FFF2-40B4-BE49-F238E27FC236}">
                <a16:creationId xmlns:a16="http://schemas.microsoft.com/office/drawing/2014/main" id="{A1DAC291-AA41-4A14-816F-496F65AE2CC7}"/>
              </a:ext>
            </a:extLst>
          </p:cNvPr>
          <p:cNvSpPr/>
          <p:nvPr/>
        </p:nvSpPr>
        <p:spPr>
          <a:xfrm>
            <a:off x="8468516" y="4296947"/>
            <a:ext cx="1706563" cy="1632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GB" sz="1050" dirty="0">
                <a:solidFill>
                  <a:schemeClr val="tx1"/>
                </a:solidFill>
              </a:rPr>
              <a:t>Default protocol used by Service Bus SDK</a:t>
            </a:r>
          </a:p>
          <a:p>
            <a:pPr marL="171450" indent="-171450">
              <a:buFont typeface="Wingdings" panose="05000000000000000000" pitchFamily="2" charset="2"/>
              <a:buChar char="ü"/>
            </a:pPr>
            <a:r>
              <a:rPr lang="en-GB" sz="1050" dirty="0">
                <a:solidFill>
                  <a:schemeClr val="tx1"/>
                </a:solidFill>
              </a:rPr>
              <a:t>Supported by many apps</a:t>
            </a:r>
          </a:p>
          <a:p>
            <a:pPr marL="171450" indent="-171450">
              <a:buFont typeface="Wingdings" panose="05000000000000000000" pitchFamily="2" charset="2"/>
              <a:buChar char="ü"/>
            </a:pPr>
            <a:r>
              <a:rPr lang="en-GB" sz="1050" dirty="0">
                <a:solidFill>
                  <a:schemeClr val="tx1"/>
                </a:solidFill>
              </a:rPr>
              <a:t>Open messaging protocol</a:t>
            </a:r>
          </a:p>
          <a:p>
            <a:pPr marL="171450" indent="-171450">
              <a:buFont typeface="Wingdings" panose="05000000000000000000" pitchFamily="2" charset="2"/>
              <a:buChar char="ü"/>
            </a:pPr>
            <a:r>
              <a:rPr lang="en-GB" sz="1050" dirty="0">
                <a:solidFill>
                  <a:schemeClr val="tx1"/>
                </a:solidFill>
              </a:rPr>
              <a:t>Ports 930 &amp; 9354</a:t>
            </a:r>
            <a:endParaRPr lang="en-US" sz="1050" dirty="0">
              <a:solidFill>
                <a:schemeClr val="tx1"/>
              </a:solidFill>
            </a:endParaRPr>
          </a:p>
        </p:txBody>
      </p:sp>
      <p:sp>
        <p:nvSpPr>
          <p:cNvPr id="11" name="TextBox 10">
            <a:extLst>
              <a:ext uri="{FF2B5EF4-FFF2-40B4-BE49-F238E27FC236}">
                <a16:creationId xmlns:a16="http://schemas.microsoft.com/office/drawing/2014/main" id="{BE5D0C4C-D318-4A78-84ED-6F78C2C44F8E}"/>
              </a:ext>
            </a:extLst>
          </p:cNvPr>
          <p:cNvSpPr txBox="1"/>
          <p:nvPr/>
        </p:nvSpPr>
        <p:spPr>
          <a:xfrm>
            <a:off x="8598485" y="3831370"/>
            <a:ext cx="1279517" cy="41549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50" dirty="0"/>
              <a:t>Service Bus Messaging Protocol</a:t>
            </a:r>
          </a:p>
        </p:txBody>
      </p:sp>
    </p:spTree>
    <p:extLst>
      <p:ext uri="{BB962C8B-B14F-4D97-AF65-F5344CB8AC3E}">
        <p14:creationId xmlns:p14="http://schemas.microsoft.com/office/powerpoint/2010/main" val="1594249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FE45D0-1AF2-41AC-9C36-A06E8B0A9F74}"/>
              </a:ext>
            </a:extLst>
          </p:cNvPr>
          <p:cNvSpPr txBox="1"/>
          <p:nvPr/>
        </p:nvSpPr>
        <p:spPr>
          <a:xfrm>
            <a:off x="4362926" y="47484"/>
            <a:ext cx="3876767" cy="584775"/>
          </a:xfrm>
          <a:prstGeom prst="rect">
            <a:avLst/>
          </a:prstGeom>
          <a:noFill/>
        </p:spPr>
        <p:txBody>
          <a:bodyPr wrap="none" rtlCol="0">
            <a:spAutoFit/>
          </a:bodyPr>
          <a:lstStyle>
            <a:defPPr>
              <a:defRPr lang="en-US"/>
            </a:defPPr>
            <a:lvl1pPr>
              <a:defRPr sz="3200"/>
            </a:lvl1pPr>
          </a:lstStyle>
          <a:p>
            <a:r>
              <a:rPr lang="en-US" dirty="0"/>
              <a:t>Enterprise Service Bus</a:t>
            </a:r>
          </a:p>
        </p:txBody>
      </p:sp>
      <p:sp>
        <p:nvSpPr>
          <p:cNvPr id="3" name="Rectangle: Rounded Corners 2">
            <a:extLst>
              <a:ext uri="{FF2B5EF4-FFF2-40B4-BE49-F238E27FC236}">
                <a16:creationId xmlns:a16="http://schemas.microsoft.com/office/drawing/2014/main" id="{AB0D3F4E-F59F-4F9A-BB80-8A2472B89105}"/>
              </a:ext>
            </a:extLst>
          </p:cNvPr>
          <p:cNvSpPr/>
          <p:nvPr/>
        </p:nvSpPr>
        <p:spPr>
          <a:xfrm>
            <a:off x="1149293" y="716057"/>
            <a:ext cx="10066788" cy="19554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“An enterprise service bus (ESB) implements a communication system between mutually interacting software applications in a service-oriented architecture (SOA). It represents a software architecture for distributed computing, and is a special variant of the more general client-server model, wherein any application may behave as server or client.”</a:t>
            </a:r>
          </a:p>
          <a:p>
            <a:endParaRPr lang="en-GB" dirty="0"/>
          </a:p>
          <a:p>
            <a:r>
              <a:rPr lang="en-GB" dirty="0"/>
              <a:t>Source: wikipedia</a:t>
            </a:r>
            <a:endParaRPr lang="en-US" dirty="0"/>
          </a:p>
        </p:txBody>
      </p:sp>
      <p:sp>
        <p:nvSpPr>
          <p:cNvPr id="7" name="Flowchart: Alternate Process 6">
            <a:extLst>
              <a:ext uri="{FF2B5EF4-FFF2-40B4-BE49-F238E27FC236}">
                <a16:creationId xmlns:a16="http://schemas.microsoft.com/office/drawing/2014/main" id="{A1561D5F-BE63-400E-B1AD-14B1B296A0F1}"/>
              </a:ext>
            </a:extLst>
          </p:cNvPr>
          <p:cNvSpPr/>
          <p:nvPr/>
        </p:nvSpPr>
        <p:spPr>
          <a:xfrm>
            <a:off x="3757979" y="4206261"/>
            <a:ext cx="5457825" cy="742950"/>
          </a:xfrm>
          <a:prstGeom prst="flowChartAlternate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Enterprise Service Bus (ESB)</a:t>
            </a:r>
          </a:p>
        </p:txBody>
      </p:sp>
      <p:pic>
        <p:nvPicPr>
          <p:cNvPr id="14" name="Picture 13" descr="A picture containing sitting, black, computer, light&#10;&#10;Description automatically generated">
            <a:extLst>
              <a:ext uri="{FF2B5EF4-FFF2-40B4-BE49-F238E27FC236}">
                <a16:creationId xmlns:a16="http://schemas.microsoft.com/office/drawing/2014/main" id="{B4C3AC54-BACA-47CA-8B97-C53493AD132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57979" y="2755287"/>
            <a:ext cx="727631" cy="981075"/>
          </a:xfrm>
          <a:prstGeom prst="rect">
            <a:avLst/>
          </a:prstGeom>
        </p:spPr>
      </p:pic>
      <p:pic>
        <p:nvPicPr>
          <p:cNvPr id="17" name="Picture 16" descr="A picture containing computer&#10;&#10;Description automatically generated">
            <a:extLst>
              <a:ext uri="{FF2B5EF4-FFF2-40B4-BE49-F238E27FC236}">
                <a16:creationId xmlns:a16="http://schemas.microsoft.com/office/drawing/2014/main" id="{01BBA1C6-AB75-46D9-BA15-F92D84BF8FF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68042" y="5503546"/>
            <a:ext cx="617568" cy="954387"/>
          </a:xfrm>
          <a:prstGeom prst="rect">
            <a:avLst/>
          </a:prstGeom>
        </p:spPr>
      </p:pic>
      <p:sp>
        <p:nvSpPr>
          <p:cNvPr id="19" name="Arrow: Right 18">
            <a:extLst>
              <a:ext uri="{FF2B5EF4-FFF2-40B4-BE49-F238E27FC236}">
                <a16:creationId xmlns:a16="http://schemas.microsoft.com/office/drawing/2014/main" id="{FBFF0B6F-818A-4603-ACB6-CF1A91653B16}"/>
              </a:ext>
            </a:extLst>
          </p:cNvPr>
          <p:cNvSpPr/>
          <p:nvPr/>
        </p:nvSpPr>
        <p:spPr>
          <a:xfrm rot="5400000">
            <a:off x="4040474" y="3861189"/>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descr="A picture containing sitting, black, computer, light&#10;&#10;Description automatically generated">
            <a:extLst>
              <a:ext uri="{FF2B5EF4-FFF2-40B4-BE49-F238E27FC236}">
                <a16:creationId xmlns:a16="http://schemas.microsoft.com/office/drawing/2014/main" id="{D1179207-9FCC-4AB2-AE32-C4116C3B2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4998" y="2755287"/>
            <a:ext cx="727631" cy="981075"/>
          </a:xfrm>
          <a:prstGeom prst="rect">
            <a:avLst/>
          </a:prstGeom>
        </p:spPr>
      </p:pic>
      <p:sp>
        <p:nvSpPr>
          <p:cNvPr id="22" name="Arrow: Right 21">
            <a:extLst>
              <a:ext uri="{FF2B5EF4-FFF2-40B4-BE49-F238E27FC236}">
                <a16:creationId xmlns:a16="http://schemas.microsoft.com/office/drawing/2014/main" id="{BAE64D29-E735-43BD-B55D-39BB0CA666B9}"/>
              </a:ext>
            </a:extLst>
          </p:cNvPr>
          <p:cNvSpPr/>
          <p:nvPr/>
        </p:nvSpPr>
        <p:spPr>
          <a:xfrm rot="5400000">
            <a:off x="6227493" y="3861189"/>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3" name="Picture 22" descr="A picture containing sitting, black, computer, light&#10;&#10;Description automatically generated">
            <a:extLst>
              <a:ext uri="{FF2B5EF4-FFF2-40B4-BE49-F238E27FC236}">
                <a16:creationId xmlns:a16="http://schemas.microsoft.com/office/drawing/2014/main" id="{5147C665-5A67-4C96-B516-09DF859636A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57094" y="2755287"/>
            <a:ext cx="727631" cy="981075"/>
          </a:xfrm>
          <a:prstGeom prst="rect">
            <a:avLst/>
          </a:prstGeom>
        </p:spPr>
      </p:pic>
      <p:sp>
        <p:nvSpPr>
          <p:cNvPr id="25" name="Arrow: Right 24">
            <a:extLst>
              <a:ext uri="{FF2B5EF4-FFF2-40B4-BE49-F238E27FC236}">
                <a16:creationId xmlns:a16="http://schemas.microsoft.com/office/drawing/2014/main" id="{B2836B96-2A56-4031-8F7E-D46B84F74D07}"/>
              </a:ext>
            </a:extLst>
          </p:cNvPr>
          <p:cNvSpPr/>
          <p:nvPr/>
        </p:nvSpPr>
        <p:spPr>
          <a:xfrm rot="5400000">
            <a:off x="8539589" y="3861189"/>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Arrow: Right 25">
            <a:extLst>
              <a:ext uri="{FF2B5EF4-FFF2-40B4-BE49-F238E27FC236}">
                <a16:creationId xmlns:a16="http://schemas.microsoft.com/office/drawing/2014/main" id="{3A1EE742-EA78-4A49-8F8B-A88EB1073DE0}"/>
              </a:ext>
            </a:extLst>
          </p:cNvPr>
          <p:cNvSpPr/>
          <p:nvPr/>
        </p:nvSpPr>
        <p:spPr>
          <a:xfrm rot="16200000">
            <a:off x="4040475" y="5136248"/>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7" name="Picture 26" descr="A picture containing computer&#10;&#10;Description automatically generated">
            <a:extLst>
              <a:ext uri="{FF2B5EF4-FFF2-40B4-BE49-F238E27FC236}">
                <a16:creationId xmlns:a16="http://schemas.microsoft.com/office/drawing/2014/main" id="{D290034E-6F02-44F0-AE04-790F7A5B1B5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55061" y="5528717"/>
            <a:ext cx="617568" cy="954387"/>
          </a:xfrm>
          <a:prstGeom prst="rect">
            <a:avLst/>
          </a:prstGeom>
        </p:spPr>
      </p:pic>
      <p:sp>
        <p:nvSpPr>
          <p:cNvPr id="28" name="Arrow: Right 27">
            <a:extLst>
              <a:ext uri="{FF2B5EF4-FFF2-40B4-BE49-F238E27FC236}">
                <a16:creationId xmlns:a16="http://schemas.microsoft.com/office/drawing/2014/main" id="{65F3CC02-CC5D-4712-BDF2-A54F045930DE}"/>
              </a:ext>
            </a:extLst>
          </p:cNvPr>
          <p:cNvSpPr/>
          <p:nvPr/>
        </p:nvSpPr>
        <p:spPr>
          <a:xfrm rot="16200000">
            <a:off x="6227494" y="5161419"/>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Picture 28" descr="A picture containing computer&#10;&#10;Description automatically generated">
            <a:extLst>
              <a:ext uri="{FF2B5EF4-FFF2-40B4-BE49-F238E27FC236}">
                <a16:creationId xmlns:a16="http://schemas.microsoft.com/office/drawing/2014/main" id="{19C42B4F-C700-403B-AA6D-33D9FE188D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25905" y="5481319"/>
            <a:ext cx="617568" cy="954387"/>
          </a:xfrm>
          <a:prstGeom prst="rect">
            <a:avLst/>
          </a:prstGeom>
        </p:spPr>
      </p:pic>
      <p:sp>
        <p:nvSpPr>
          <p:cNvPr id="30" name="Arrow: Right 29">
            <a:extLst>
              <a:ext uri="{FF2B5EF4-FFF2-40B4-BE49-F238E27FC236}">
                <a16:creationId xmlns:a16="http://schemas.microsoft.com/office/drawing/2014/main" id="{C1C17E46-E74B-43AC-ABB8-C93D38FBEFE9}"/>
              </a:ext>
            </a:extLst>
          </p:cNvPr>
          <p:cNvSpPr/>
          <p:nvPr/>
        </p:nvSpPr>
        <p:spPr>
          <a:xfrm rot="16200000">
            <a:off x="8598338" y="5114021"/>
            <a:ext cx="342900" cy="18026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0981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These trends bring new challenges. Application states are distributed. Operations are done in parallel and asynchronously. </a:t>
            </a:r>
          </a:p>
          <a:p>
            <a:endParaRPr lang="en-US" dirty="0"/>
          </a:p>
          <a:p>
            <a:r>
              <a:rPr lang="en-US" dirty="0"/>
              <a:t>Applications must be resilient when failures occur. Malicious actors continuously target applications. Deployments must be automated and predictable. </a:t>
            </a:r>
          </a:p>
          <a:p>
            <a:endParaRPr lang="en-US" dirty="0"/>
          </a:p>
          <a:p>
            <a:r>
              <a:rPr lang="en-US" dirty="0"/>
              <a:t>Monitoring and telemetry are critical for gaining insight into the system.</a:t>
            </a:r>
          </a:p>
        </p:txBody>
      </p:sp>
    </p:spTree>
    <p:extLst>
      <p:ext uri="{BB962C8B-B14F-4D97-AF65-F5344CB8AC3E}">
        <p14:creationId xmlns:p14="http://schemas.microsoft.com/office/powerpoint/2010/main" val="24929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AB50042C-C525-42EF-9B03-86AE9E2CFE2A}"/>
              </a:ext>
            </a:extLst>
          </p:cNvPr>
          <p:cNvSpPr/>
          <p:nvPr/>
        </p:nvSpPr>
        <p:spPr>
          <a:xfrm>
            <a:off x="7362031" y="3154261"/>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79D304F-B161-4F18-8541-30E42F3F8BAF}"/>
              </a:ext>
            </a:extLst>
          </p:cNvPr>
          <p:cNvSpPr/>
          <p:nvPr/>
        </p:nvSpPr>
        <p:spPr>
          <a:xfrm>
            <a:off x="3439486" y="3154261"/>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1D3497A-4E1B-4C17-8253-25C2B5CC9600}"/>
              </a:ext>
            </a:extLst>
          </p:cNvPr>
          <p:cNvGrpSpPr/>
          <p:nvPr/>
        </p:nvGrpSpPr>
        <p:grpSpPr>
          <a:xfrm>
            <a:off x="4980992" y="1292288"/>
            <a:ext cx="2230016" cy="4273421"/>
            <a:chOff x="4980992" y="1292288"/>
            <a:chExt cx="2230016" cy="4273421"/>
          </a:xfrm>
        </p:grpSpPr>
        <p:sp>
          <p:nvSpPr>
            <p:cNvPr id="6" name="Rectangle 5">
              <a:extLst>
                <a:ext uri="{FF2B5EF4-FFF2-40B4-BE49-F238E27FC236}">
                  <a16:creationId xmlns:a16="http://schemas.microsoft.com/office/drawing/2014/main" id="{1C439D33-B45F-42A1-AC65-A4569CD0082F}"/>
                </a:ext>
              </a:extLst>
            </p:cNvPr>
            <p:cNvSpPr/>
            <p:nvPr/>
          </p:nvSpPr>
          <p:spPr>
            <a:xfrm>
              <a:off x="4980992"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Direct Access Storage 2">
              <a:extLst>
                <a:ext uri="{FF2B5EF4-FFF2-40B4-BE49-F238E27FC236}">
                  <a16:creationId xmlns:a16="http://schemas.microsoft.com/office/drawing/2014/main" id="{4E5AFE98-77A2-4C5B-9BF6-F577D0599B5D}"/>
                </a:ext>
              </a:extLst>
            </p:cNvPr>
            <p:cNvSpPr/>
            <p:nvPr/>
          </p:nvSpPr>
          <p:spPr>
            <a:xfrm>
              <a:off x="5192785" y="2910979"/>
              <a:ext cx="1812022" cy="847288"/>
            </a:xfrm>
            <a:prstGeom prst="flowChartMagneticDrum">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Queue</a:t>
              </a:r>
            </a:p>
          </p:txBody>
        </p:sp>
        <p:sp>
          <p:nvSpPr>
            <p:cNvPr id="5" name="TextBox 4">
              <a:extLst>
                <a:ext uri="{FF2B5EF4-FFF2-40B4-BE49-F238E27FC236}">
                  <a16:creationId xmlns:a16="http://schemas.microsoft.com/office/drawing/2014/main" id="{FE7D5A96-8DDA-4C16-8D39-A7E024E0B376}"/>
                </a:ext>
              </a:extLst>
            </p:cNvPr>
            <p:cNvSpPr txBox="1"/>
            <p:nvPr/>
          </p:nvSpPr>
          <p:spPr>
            <a:xfrm>
              <a:off x="5059958" y="1392572"/>
              <a:ext cx="2070683" cy="646331"/>
            </a:xfrm>
            <a:prstGeom prst="rect">
              <a:avLst/>
            </a:prstGeom>
            <a:noFill/>
          </p:spPr>
          <p:txBody>
            <a:bodyPr wrap="square" rtlCol="0">
              <a:spAutoFit/>
            </a:bodyPr>
            <a:lstStyle/>
            <a:p>
              <a:r>
                <a:rPr lang="en-US" dirty="0"/>
                <a:t>Service Bus</a:t>
              </a:r>
            </a:p>
            <a:p>
              <a:r>
                <a:rPr lang="en-US" dirty="0"/>
                <a:t>Namespace</a:t>
              </a:r>
            </a:p>
          </p:txBody>
        </p:sp>
      </p:grpSp>
      <p:grpSp>
        <p:nvGrpSpPr>
          <p:cNvPr id="8" name="Group 7">
            <a:extLst>
              <a:ext uri="{FF2B5EF4-FFF2-40B4-BE49-F238E27FC236}">
                <a16:creationId xmlns:a16="http://schemas.microsoft.com/office/drawing/2014/main" id="{EF930AE5-81B9-4525-B970-A0EFBF123096}"/>
              </a:ext>
            </a:extLst>
          </p:cNvPr>
          <p:cNvGrpSpPr/>
          <p:nvPr/>
        </p:nvGrpSpPr>
        <p:grpSpPr>
          <a:xfrm>
            <a:off x="959870" y="1292288"/>
            <a:ext cx="2230016" cy="4273421"/>
            <a:chOff x="959870" y="1292288"/>
            <a:chExt cx="2230016" cy="4273421"/>
          </a:xfrm>
        </p:grpSpPr>
        <p:sp>
          <p:nvSpPr>
            <p:cNvPr id="2" name="Rectangle 1">
              <a:extLst>
                <a:ext uri="{FF2B5EF4-FFF2-40B4-BE49-F238E27FC236}">
                  <a16:creationId xmlns:a16="http://schemas.microsoft.com/office/drawing/2014/main" id="{D0013528-F3A4-469E-9B15-0C7FC70BB5BA}"/>
                </a:ext>
              </a:extLst>
            </p:cNvPr>
            <p:cNvSpPr/>
            <p:nvPr/>
          </p:nvSpPr>
          <p:spPr>
            <a:xfrm>
              <a:off x="959870"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0AC1770E-BA56-466D-BAA5-58D35D0877B5}"/>
                </a:ext>
              </a:extLst>
            </p:cNvPr>
            <p:cNvSpPr txBox="1"/>
            <p:nvPr/>
          </p:nvSpPr>
          <p:spPr>
            <a:xfrm>
              <a:off x="1157026" y="1392572"/>
              <a:ext cx="1854622" cy="369332"/>
            </a:xfrm>
            <a:prstGeom prst="rect">
              <a:avLst/>
            </a:prstGeom>
            <a:noFill/>
          </p:spPr>
          <p:txBody>
            <a:bodyPr wrap="square" rtlCol="0">
              <a:spAutoFit/>
            </a:bodyPr>
            <a:lstStyle/>
            <a:p>
              <a:r>
                <a:rPr lang="en-US" dirty="0"/>
                <a:t>Message Sender</a:t>
              </a:r>
            </a:p>
          </p:txBody>
        </p:sp>
      </p:grpSp>
      <p:grpSp>
        <p:nvGrpSpPr>
          <p:cNvPr id="11" name="Group 10">
            <a:extLst>
              <a:ext uri="{FF2B5EF4-FFF2-40B4-BE49-F238E27FC236}">
                <a16:creationId xmlns:a16="http://schemas.microsoft.com/office/drawing/2014/main" id="{B8E6D447-5DA8-4FD7-A512-B4752EEADD07}"/>
              </a:ext>
            </a:extLst>
          </p:cNvPr>
          <p:cNvGrpSpPr/>
          <p:nvPr/>
        </p:nvGrpSpPr>
        <p:grpSpPr>
          <a:xfrm>
            <a:off x="8804959" y="1292288"/>
            <a:ext cx="2230016" cy="4273421"/>
            <a:chOff x="8804959" y="1292288"/>
            <a:chExt cx="2230016" cy="4273421"/>
          </a:xfrm>
        </p:grpSpPr>
        <p:sp>
          <p:nvSpPr>
            <p:cNvPr id="7" name="Rectangle 6">
              <a:extLst>
                <a:ext uri="{FF2B5EF4-FFF2-40B4-BE49-F238E27FC236}">
                  <a16:creationId xmlns:a16="http://schemas.microsoft.com/office/drawing/2014/main" id="{8B60B78B-D1D3-4284-9336-17DD0FA0E696}"/>
                </a:ext>
              </a:extLst>
            </p:cNvPr>
            <p:cNvSpPr/>
            <p:nvPr/>
          </p:nvSpPr>
          <p:spPr>
            <a:xfrm>
              <a:off x="8804959"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3172327-63C3-4410-9818-6CF8BF81180F}"/>
                </a:ext>
              </a:extLst>
            </p:cNvPr>
            <p:cNvSpPr txBox="1"/>
            <p:nvPr/>
          </p:nvSpPr>
          <p:spPr>
            <a:xfrm>
              <a:off x="9002114" y="1392572"/>
              <a:ext cx="1854622" cy="369332"/>
            </a:xfrm>
            <a:prstGeom prst="rect">
              <a:avLst/>
            </a:prstGeom>
            <a:noFill/>
          </p:spPr>
          <p:txBody>
            <a:bodyPr wrap="square" rtlCol="0">
              <a:spAutoFit/>
            </a:bodyPr>
            <a:lstStyle/>
            <a:p>
              <a:r>
                <a:rPr lang="en-US" dirty="0"/>
                <a:t>Message Receiver</a:t>
              </a:r>
            </a:p>
          </p:txBody>
        </p:sp>
      </p:grpSp>
      <p:pic>
        <p:nvPicPr>
          <p:cNvPr id="1032" name="Picture 8" descr="New Message Icon | Download Mono General 2 icons | IconsPedia">
            <a:extLst>
              <a:ext uri="{FF2B5EF4-FFF2-40B4-BE49-F238E27FC236}">
                <a16:creationId xmlns:a16="http://schemas.microsoft.com/office/drawing/2014/main" id="{56AEF0D6-CAA2-4189-94AF-1739919012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8910" y="3249227"/>
            <a:ext cx="212737" cy="21273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3478E46-3340-491C-8F00-776862852CF2}"/>
              </a:ext>
            </a:extLst>
          </p:cNvPr>
          <p:cNvSpPr/>
          <p:nvPr/>
        </p:nvSpPr>
        <p:spPr>
          <a:xfrm>
            <a:off x="1335264" y="2306972"/>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21" name="Rectangle 20">
            <a:extLst>
              <a:ext uri="{FF2B5EF4-FFF2-40B4-BE49-F238E27FC236}">
                <a16:creationId xmlns:a16="http://schemas.microsoft.com/office/drawing/2014/main" id="{F7C9530F-CF2F-475F-A380-3D4274F1EFAB}"/>
              </a:ext>
            </a:extLst>
          </p:cNvPr>
          <p:cNvSpPr/>
          <p:nvPr/>
        </p:nvSpPr>
        <p:spPr>
          <a:xfrm>
            <a:off x="1335263" y="3103926"/>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App</a:t>
            </a:r>
          </a:p>
        </p:txBody>
      </p:sp>
      <p:sp>
        <p:nvSpPr>
          <p:cNvPr id="22" name="Rectangle 21">
            <a:extLst>
              <a:ext uri="{FF2B5EF4-FFF2-40B4-BE49-F238E27FC236}">
                <a16:creationId xmlns:a16="http://schemas.microsoft.com/office/drawing/2014/main" id="{85977836-83E5-4F89-ABF1-C363CC9BE425}"/>
              </a:ext>
            </a:extLst>
          </p:cNvPr>
          <p:cNvSpPr/>
          <p:nvPr/>
        </p:nvSpPr>
        <p:spPr>
          <a:xfrm>
            <a:off x="1335263" y="3800211"/>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App</a:t>
            </a:r>
          </a:p>
        </p:txBody>
      </p:sp>
      <p:pic>
        <p:nvPicPr>
          <p:cNvPr id="23" name="Picture 8" descr="New Message Icon | Download Mono General 2 icons | IconsPedia">
            <a:extLst>
              <a:ext uri="{FF2B5EF4-FFF2-40B4-BE49-F238E27FC236}">
                <a16:creationId xmlns:a16="http://schemas.microsoft.com/office/drawing/2014/main" id="{48577555-7219-4A50-9419-94FE267D4C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8510" y="3249227"/>
            <a:ext cx="212737" cy="2127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New Message Icon | Download Mono General 2 icons | IconsPedia">
            <a:extLst>
              <a:ext uri="{FF2B5EF4-FFF2-40B4-BE49-F238E27FC236}">
                <a16:creationId xmlns:a16="http://schemas.microsoft.com/office/drawing/2014/main" id="{C354C900-9637-4B8D-838E-7FB43CCBB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110" y="3249226"/>
            <a:ext cx="212737" cy="2127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C2758-8761-444E-883E-B73701C0CAA3}"/>
              </a:ext>
            </a:extLst>
          </p:cNvPr>
          <p:cNvSpPr/>
          <p:nvPr/>
        </p:nvSpPr>
        <p:spPr>
          <a:xfrm>
            <a:off x="9025848" y="2533475"/>
            <a:ext cx="1788237" cy="69628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Service or App</a:t>
            </a:r>
          </a:p>
        </p:txBody>
      </p:sp>
      <p:sp>
        <p:nvSpPr>
          <p:cNvPr id="18" name="TextBox 17">
            <a:extLst>
              <a:ext uri="{FF2B5EF4-FFF2-40B4-BE49-F238E27FC236}">
                <a16:creationId xmlns:a16="http://schemas.microsoft.com/office/drawing/2014/main" id="{74BC107C-5DF5-46E5-928E-B91398D5B96B}"/>
              </a:ext>
            </a:extLst>
          </p:cNvPr>
          <p:cNvSpPr txBox="1"/>
          <p:nvPr/>
        </p:nvSpPr>
        <p:spPr>
          <a:xfrm>
            <a:off x="4064478" y="79372"/>
            <a:ext cx="4329647" cy="584775"/>
          </a:xfrm>
          <a:prstGeom prst="rect">
            <a:avLst/>
          </a:prstGeom>
          <a:noFill/>
        </p:spPr>
        <p:txBody>
          <a:bodyPr wrap="none" rtlCol="0">
            <a:spAutoFit/>
          </a:bodyPr>
          <a:lstStyle/>
          <a:p>
            <a:r>
              <a:rPr lang="en-US" sz="3200" dirty="0"/>
              <a:t>Azure Service Bus Queue</a:t>
            </a:r>
          </a:p>
        </p:txBody>
      </p:sp>
      <p:sp>
        <p:nvSpPr>
          <p:cNvPr id="19" name="TextBox 18">
            <a:extLst>
              <a:ext uri="{FF2B5EF4-FFF2-40B4-BE49-F238E27FC236}">
                <a16:creationId xmlns:a16="http://schemas.microsoft.com/office/drawing/2014/main" id="{D23B680C-63EA-4625-A319-B13AA5F2D821}"/>
              </a:ext>
            </a:extLst>
          </p:cNvPr>
          <p:cNvSpPr txBox="1"/>
          <p:nvPr/>
        </p:nvSpPr>
        <p:spPr>
          <a:xfrm>
            <a:off x="842424" y="5723880"/>
            <a:ext cx="3681201" cy="646331"/>
          </a:xfrm>
          <a:prstGeom prst="rect">
            <a:avLst/>
          </a:prstGeom>
          <a:noFill/>
        </p:spPr>
        <p:txBody>
          <a:bodyPr wrap="none" rtlCol="0">
            <a:spAutoFit/>
          </a:bodyPr>
          <a:lstStyle/>
          <a:p>
            <a:pPr marL="285750" indent="-285750">
              <a:buFont typeface="Wingdings" panose="05000000000000000000" pitchFamily="2" charset="2"/>
              <a:buChar char="ü"/>
            </a:pPr>
            <a:r>
              <a:rPr lang="en-US" dirty="0"/>
              <a:t>P2P messaging</a:t>
            </a:r>
          </a:p>
          <a:p>
            <a:pPr marL="285750" indent="-285750">
              <a:buFont typeface="Wingdings" panose="05000000000000000000" pitchFamily="2" charset="2"/>
              <a:buChar char="ü"/>
            </a:pPr>
            <a:r>
              <a:rPr lang="en-US" dirty="0"/>
              <a:t>First In, First Out (FIFO) processing</a:t>
            </a:r>
          </a:p>
        </p:txBody>
      </p:sp>
    </p:spTree>
    <p:extLst>
      <p:ext uri="{BB962C8B-B14F-4D97-AF65-F5344CB8AC3E}">
        <p14:creationId xmlns:p14="http://schemas.microsoft.com/office/powerpoint/2010/main" val="223970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1.85185E-6 L 0.46719 -0.00254 " pathEditMode="relative" rAng="0" ptsTypes="AA">
                                      <p:cBhvr>
                                        <p:cTn id="6" dur="2000" fill="hold"/>
                                        <p:tgtEl>
                                          <p:spTgt spid="1032"/>
                                        </p:tgtEl>
                                        <p:attrNameLst>
                                          <p:attrName>ppt_x</p:attrName>
                                          <p:attrName>ppt_y</p:attrName>
                                        </p:attrNameLst>
                                      </p:cBhvr>
                                      <p:rCtr x="23359" y="-139"/>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6.25E-7 -1.85185E-6 L 0.46719 -0.00254 " pathEditMode="relative" rAng="0" ptsTypes="AA">
                                      <p:cBhvr>
                                        <p:cTn id="10" dur="2000" fill="hold"/>
                                        <p:tgtEl>
                                          <p:spTgt spid="23"/>
                                        </p:tgtEl>
                                        <p:attrNameLst>
                                          <p:attrName>ppt_x</p:attrName>
                                          <p:attrName>ppt_y</p:attrName>
                                        </p:attrNameLst>
                                      </p:cBhvr>
                                      <p:rCtr x="23359" y="-139"/>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33333E-6 -1.85185E-6 L 0.46719 -0.00254 " pathEditMode="relative" rAng="0" ptsTypes="AA">
                                      <p:cBhvr>
                                        <p:cTn id="14" dur="2000" fill="hold"/>
                                        <p:tgtEl>
                                          <p:spTgt spid="24"/>
                                        </p:tgtEl>
                                        <p:attrNameLst>
                                          <p:attrName>ppt_x</p:attrName>
                                          <p:attrName>ppt_y</p:attrName>
                                        </p:attrNameLst>
                                      </p:cBhvr>
                                      <p:rCtr x="23359" y="-13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fade">
                                      <p:cBhvr>
                                        <p:cTn id="19" dur="500"/>
                                        <p:tgtEl>
                                          <p:spTgt spid="1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1" end="1"/>
                                            </p:txEl>
                                          </p:spTgt>
                                        </p:tgtEl>
                                        <p:attrNameLst>
                                          <p:attrName>style.visibility</p:attrName>
                                        </p:attrNameLst>
                                      </p:cBhvr>
                                      <p:to>
                                        <p:strVal val="visible"/>
                                      </p:to>
                                    </p:set>
                                    <p:animEffect transition="in" filter="fade">
                                      <p:cBhvr>
                                        <p:cTn id="24"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AB50042C-C525-42EF-9B03-86AE9E2CFE2A}"/>
              </a:ext>
            </a:extLst>
          </p:cNvPr>
          <p:cNvSpPr/>
          <p:nvPr/>
        </p:nvSpPr>
        <p:spPr>
          <a:xfrm>
            <a:off x="7362029" y="2584989"/>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B90CD7A2-B9CB-47D5-8846-6BF4CD016CA0}"/>
              </a:ext>
            </a:extLst>
          </p:cNvPr>
          <p:cNvSpPr/>
          <p:nvPr/>
        </p:nvSpPr>
        <p:spPr>
          <a:xfrm>
            <a:off x="7362029" y="3198892"/>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AD41358-47B1-4171-AED4-F63895097707}"/>
              </a:ext>
            </a:extLst>
          </p:cNvPr>
          <p:cNvSpPr/>
          <p:nvPr/>
        </p:nvSpPr>
        <p:spPr>
          <a:xfrm>
            <a:off x="7362029" y="3746863"/>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79D304F-B161-4F18-8541-30E42F3F8BAF}"/>
              </a:ext>
            </a:extLst>
          </p:cNvPr>
          <p:cNvSpPr/>
          <p:nvPr/>
        </p:nvSpPr>
        <p:spPr>
          <a:xfrm>
            <a:off x="3439486" y="3154261"/>
            <a:ext cx="1291905" cy="4026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439D33-B45F-42A1-AC65-A4569CD0082F}"/>
              </a:ext>
            </a:extLst>
          </p:cNvPr>
          <p:cNvSpPr/>
          <p:nvPr/>
        </p:nvSpPr>
        <p:spPr>
          <a:xfrm>
            <a:off x="4980992"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Direct Access Storage 2">
            <a:extLst>
              <a:ext uri="{FF2B5EF4-FFF2-40B4-BE49-F238E27FC236}">
                <a16:creationId xmlns:a16="http://schemas.microsoft.com/office/drawing/2014/main" id="{4E5AFE98-77A2-4C5B-9BF6-F577D0599B5D}"/>
              </a:ext>
            </a:extLst>
          </p:cNvPr>
          <p:cNvSpPr/>
          <p:nvPr/>
        </p:nvSpPr>
        <p:spPr>
          <a:xfrm>
            <a:off x="5732385" y="2547239"/>
            <a:ext cx="1408755" cy="478172"/>
          </a:xfrm>
          <a:prstGeom prst="flowChartMagneticDrum">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Subscription01</a:t>
            </a:r>
          </a:p>
        </p:txBody>
      </p:sp>
      <p:sp>
        <p:nvSpPr>
          <p:cNvPr id="5" name="TextBox 4">
            <a:extLst>
              <a:ext uri="{FF2B5EF4-FFF2-40B4-BE49-F238E27FC236}">
                <a16:creationId xmlns:a16="http://schemas.microsoft.com/office/drawing/2014/main" id="{FE7D5A96-8DDA-4C16-8D39-A7E024E0B376}"/>
              </a:ext>
            </a:extLst>
          </p:cNvPr>
          <p:cNvSpPr txBox="1"/>
          <p:nvPr/>
        </p:nvSpPr>
        <p:spPr>
          <a:xfrm>
            <a:off x="5059958" y="1392572"/>
            <a:ext cx="2070683" cy="646331"/>
          </a:xfrm>
          <a:prstGeom prst="rect">
            <a:avLst/>
          </a:prstGeom>
          <a:noFill/>
        </p:spPr>
        <p:txBody>
          <a:bodyPr wrap="square" rtlCol="0">
            <a:spAutoFit/>
          </a:bodyPr>
          <a:lstStyle/>
          <a:p>
            <a:r>
              <a:rPr lang="en-US" dirty="0"/>
              <a:t>Service Bus</a:t>
            </a:r>
          </a:p>
          <a:p>
            <a:r>
              <a:rPr lang="en-US" dirty="0"/>
              <a:t>Namespace</a:t>
            </a:r>
          </a:p>
        </p:txBody>
      </p:sp>
      <p:grpSp>
        <p:nvGrpSpPr>
          <p:cNvPr id="8" name="Group 7">
            <a:extLst>
              <a:ext uri="{FF2B5EF4-FFF2-40B4-BE49-F238E27FC236}">
                <a16:creationId xmlns:a16="http://schemas.microsoft.com/office/drawing/2014/main" id="{EF930AE5-81B9-4525-B970-A0EFBF123096}"/>
              </a:ext>
            </a:extLst>
          </p:cNvPr>
          <p:cNvGrpSpPr/>
          <p:nvPr/>
        </p:nvGrpSpPr>
        <p:grpSpPr>
          <a:xfrm>
            <a:off x="959870" y="1292288"/>
            <a:ext cx="2230016" cy="4273421"/>
            <a:chOff x="959870" y="1292288"/>
            <a:chExt cx="2230016" cy="4273421"/>
          </a:xfrm>
        </p:grpSpPr>
        <p:sp>
          <p:nvSpPr>
            <p:cNvPr id="2" name="Rectangle 1">
              <a:extLst>
                <a:ext uri="{FF2B5EF4-FFF2-40B4-BE49-F238E27FC236}">
                  <a16:creationId xmlns:a16="http://schemas.microsoft.com/office/drawing/2014/main" id="{D0013528-F3A4-469E-9B15-0C7FC70BB5BA}"/>
                </a:ext>
              </a:extLst>
            </p:cNvPr>
            <p:cNvSpPr/>
            <p:nvPr/>
          </p:nvSpPr>
          <p:spPr>
            <a:xfrm>
              <a:off x="959870"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0AC1770E-BA56-466D-BAA5-58D35D0877B5}"/>
                </a:ext>
              </a:extLst>
            </p:cNvPr>
            <p:cNvSpPr txBox="1"/>
            <p:nvPr/>
          </p:nvSpPr>
          <p:spPr>
            <a:xfrm>
              <a:off x="1157026" y="1392572"/>
              <a:ext cx="1854622" cy="369332"/>
            </a:xfrm>
            <a:prstGeom prst="rect">
              <a:avLst/>
            </a:prstGeom>
            <a:noFill/>
          </p:spPr>
          <p:txBody>
            <a:bodyPr wrap="square" rtlCol="0">
              <a:spAutoFit/>
            </a:bodyPr>
            <a:lstStyle/>
            <a:p>
              <a:r>
                <a:rPr lang="en-US" dirty="0"/>
                <a:t>Message Sender</a:t>
              </a:r>
            </a:p>
          </p:txBody>
        </p:sp>
      </p:grpSp>
      <p:grpSp>
        <p:nvGrpSpPr>
          <p:cNvPr id="11" name="Group 10">
            <a:extLst>
              <a:ext uri="{FF2B5EF4-FFF2-40B4-BE49-F238E27FC236}">
                <a16:creationId xmlns:a16="http://schemas.microsoft.com/office/drawing/2014/main" id="{B8E6D447-5DA8-4FD7-A512-B4752EEADD07}"/>
              </a:ext>
            </a:extLst>
          </p:cNvPr>
          <p:cNvGrpSpPr/>
          <p:nvPr/>
        </p:nvGrpSpPr>
        <p:grpSpPr>
          <a:xfrm>
            <a:off x="8804959" y="1292288"/>
            <a:ext cx="2230016" cy="4273421"/>
            <a:chOff x="8804959" y="1292288"/>
            <a:chExt cx="2230016" cy="4273421"/>
          </a:xfrm>
        </p:grpSpPr>
        <p:sp>
          <p:nvSpPr>
            <p:cNvPr id="7" name="Rectangle 6">
              <a:extLst>
                <a:ext uri="{FF2B5EF4-FFF2-40B4-BE49-F238E27FC236}">
                  <a16:creationId xmlns:a16="http://schemas.microsoft.com/office/drawing/2014/main" id="{8B60B78B-D1D3-4284-9336-17DD0FA0E696}"/>
                </a:ext>
              </a:extLst>
            </p:cNvPr>
            <p:cNvSpPr/>
            <p:nvPr/>
          </p:nvSpPr>
          <p:spPr>
            <a:xfrm>
              <a:off x="8804959" y="1292288"/>
              <a:ext cx="2230016" cy="42734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3172327-63C3-4410-9818-6CF8BF81180F}"/>
                </a:ext>
              </a:extLst>
            </p:cNvPr>
            <p:cNvSpPr txBox="1"/>
            <p:nvPr/>
          </p:nvSpPr>
          <p:spPr>
            <a:xfrm>
              <a:off x="9002114" y="1392572"/>
              <a:ext cx="1854622" cy="369332"/>
            </a:xfrm>
            <a:prstGeom prst="rect">
              <a:avLst/>
            </a:prstGeom>
            <a:noFill/>
          </p:spPr>
          <p:txBody>
            <a:bodyPr wrap="square" rtlCol="0">
              <a:spAutoFit/>
            </a:bodyPr>
            <a:lstStyle/>
            <a:p>
              <a:r>
                <a:rPr lang="en-US" dirty="0"/>
                <a:t>Message Receiver</a:t>
              </a:r>
            </a:p>
          </p:txBody>
        </p:sp>
      </p:grpSp>
      <p:pic>
        <p:nvPicPr>
          <p:cNvPr id="1032" name="Picture 8" descr="New Message Icon | Download Mono General 2 icons | IconsPedia">
            <a:extLst>
              <a:ext uri="{FF2B5EF4-FFF2-40B4-BE49-F238E27FC236}">
                <a16:creationId xmlns:a16="http://schemas.microsoft.com/office/drawing/2014/main" id="{56AEF0D6-CAA2-4189-94AF-1739919012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8910" y="3249227"/>
            <a:ext cx="212737" cy="21273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3478E46-3340-491C-8F00-776862852CF2}"/>
              </a:ext>
            </a:extLst>
          </p:cNvPr>
          <p:cNvSpPr/>
          <p:nvPr/>
        </p:nvSpPr>
        <p:spPr>
          <a:xfrm>
            <a:off x="1335264" y="2306972"/>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21" name="Rectangle 20">
            <a:extLst>
              <a:ext uri="{FF2B5EF4-FFF2-40B4-BE49-F238E27FC236}">
                <a16:creationId xmlns:a16="http://schemas.microsoft.com/office/drawing/2014/main" id="{F7C9530F-CF2F-475F-A380-3D4274F1EFAB}"/>
              </a:ext>
            </a:extLst>
          </p:cNvPr>
          <p:cNvSpPr/>
          <p:nvPr/>
        </p:nvSpPr>
        <p:spPr>
          <a:xfrm>
            <a:off x="1335263" y="3103926"/>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App</a:t>
            </a:r>
          </a:p>
        </p:txBody>
      </p:sp>
      <p:sp>
        <p:nvSpPr>
          <p:cNvPr id="22" name="Rectangle 21">
            <a:extLst>
              <a:ext uri="{FF2B5EF4-FFF2-40B4-BE49-F238E27FC236}">
                <a16:creationId xmlns:a16="http://schemas.microsoft.com/office/drawing/2014/main" id="{85977836-83E5-4F89-ABF1-C363CC9BE425}"/>
              </a:ext>
            </a:extLst>
          </p:cNvPr>
          <p:cNvSpPr/>
          <p:nvPr/>
        </p:nvSpPr>
        <p:spPr>
          <a:xfrm>
            <a:off x="1335263" y="3800211"/>
            <a:ext cx="1416325" cy="4530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App</a:t>
            </a:r>
          </a:p>
        </p:txBody>
      </p:sp>
      <p:pic>
        <p:nvPicPr>
          <p:cNvPr id="23" name="Picture 8" descr="New Message Icon | Download Mono General 2 icons | IconsPedia">
            <a:extLst>
              <a:ext uri="{FF2B5EF4-FFF2-40B4-BE49-F238E27FC236}">
                <a16:creationId xmlns:a16="http://schemas.microsoft.com/office/drawing/2014/main" id="{48577555-7219-4A50-9419-94FE267D4C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8510" y="3249227"/>
            <a:ext cx="212737" cy="2127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New Message Icon | Download Mono General 2 icons | IconsPedia">
            <a:extLst>
              <a:ext uri="{FF2B5EF4-FFF2-40B4-BE49-F238E27FC236}">
                <a16:creationId xmlns:a16="http://schemas.microsoft.com/office/drawing/2014/main" id="{C354C900-9637-4B8D-838E-7FB43CCBB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110" y="3249226"/>
            <a:ext cx="212737" cy="2127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C2758-8761-444E-883E-B73701C0CAA3}"/>
              </a:ext>
            </a:extLst>
          </p:cNvPr>
          <p:cNvSpPr/>
          <p:nvPr/>
        </p:nvSpPr>
        <p:spPr>
          <a:xfrm>
            <a:off x="9294598" y="2618327"/>
            <a:ext cx="1561058" cy="3693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Service or App 01</a:t>
            </a:r>
          </a:p>
        </p:txBody>
      </p:sp>
      <p:sp>
        <p:nvSpPr>
          <p:cNvPr id="18" name="TextBox 17">
            <a:extLst>
              <a:ext uri="{FF2B5EF4-FFF2-40B4-BE49-F238E27FC236}">
                <a16:creationId xmlns:a16="http://schemas.microsoft.com/office/drawing/2014/main" id="{74BC107C-5DF5-46E5-928E-B91398D5B96B}"/>
              </a:ext>
            </a:extLst>
          </p:cNvPr>
          <p:cNvSpPr txBox="1"/>
          <p:nvPr/>
        </p:nvSpPr>
        <p:spPr>
          <a:xfrm>
            <a:off x="2751588" y="129624"/>
            <a:ext cx="6935938" cy="584775"/>
          </a:xfrm>
          <a:prstGeom prst="rect">
            <a:avLst/>
          </a:prstGeom>
          <a:noFill/>
        </p:spPr>
        <p:txBody>
          <a:bodyPr wrap="none" rtlCol="0">
            <a:spAutoFit/>
          </a:bodyPr>
          <a:lstStyle/>
          <a:p>
            <a:r>
              <a:rPr lang="en-US" sz="3200" dirty="0"/>
              <a:t>Azure Service Bus Topics &amp; Subscriptions</a:t>
            </a:r>
          </a:p>
        </p:txBody>
      </p:sp>
      <p:sp>
        <p:nvSpPr>
          <p:cNvPr id="25" name="Flowchart: Direct Access Storage 24">
            <a:extLst>
              <a:ext uri="{FF2B5EF4-FFF2-40B4-BE49-F238E27FC236}">
                <a16:creationId xmlns:a16="http://schemas.microsoft.com/office/drawing/2014/main" id="{C5AE2F63-3AFD-4C18-A053-CD5255270D67}"/>
              </a:ext>
            </a:extLst>
          </p:cNvPr>
          <p:cNvSpPr/>
          <p:nvPr/>
        </p:nvSpPr>
        <p:spPr>
          <a:xfrm>
            <a:off x="5732386" y="3161142"/>
            <a:ext cx="1434630" cy="478172"/>
          </a:xfrm>
          <a:prstGeom prst="flowChartMagneticDrum">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Subscription02</a:t>
            </a:r>
          </a:p>
        </p:txBody>
      </p:sp>
      <p:sp>
        <p:nvSpPr>
          <p:cNvPr id="26" name="Flowchart: Direct Access Storage 25">
            <a:extLst>
              <a:ext uri="{FF2B5EF4-FFF2-40B4-BE49-F238E27FC236}">
                <a16:creationId xmlns:a16="http://schemas.microsoft.com/office/drawing/2014/main" id="{16D888A2-D34F-4FD6-B84F-E3D0D4CC5D5D}"/>
              </a:ext>
            </a:extLst>
          </p:cNvPr>
          <p:cNvSpPr/>
          <p:nvPr/>
        </p:nvSpPr>
        <p:spPr>
          <a:xfrm>
            <a:off x="5732385" y="3775045"/>
            <a:ext cx="1408756" cy="478172"/>
          </a:xfrm>
          <a:prstGeom prst="flowChartMagneticDrum">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Subscription03</a:t>
            </a:r>
          </a:p>
        </p:txBody>
      </p:sp>
      <p:sp>
        <p:nvSpPr>
          <p:cNvPr id="14" name="Rectangle 13">
            <a:extLst>
              <a:ext uri="{FF2B5EF4-FFF2-40B4-BE49-F238E27FC236}">
                <a16:creationId xmlns:a16="http://schemas.microsoft.com/office/drawing/2014/main" id="{7E883016-5364-4F0F-9152-027ABF21DEDC}"/>
              </a:ext>
            </a:extLst>
          </p:cNvPr>
          <p:cNvSpPr/>
          <p:nvPr/>
        </p:nvSpPr>
        <p:spPr>
          <a:xfrm>
            <a:off x="5044425" y="3236643"/>
            <a:ext cx="536938" cy="40267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Topic</a:t>
            </a:r>
          </a:p>
        </p:txBody>
      </p:sp>
      <p:sp>
        <p:nvSpPr>
          <p:cNvPr id="29" name="Rectangle 28">
            <a:extLst>
              <a:ext uri="{FF2B5EF4-FFF2-40B4-BE49-F238E27FC236}">
                <a16:creationId xmlns:a16="http://schemas.microsoft.com/office/drawing/2014/main" id="{F311AD32-F103-4D5D-BBBB-6D5CE71EECA9}"/>
              </a:ext>
            </a:extLst>
          </p:cNvPr>
          <p:cNvSpPr/>
          <p:nvPr/>
        </p:nvSpPr>
        <p:spPr>
          <a:xfrm>
            <a:off x="9294598" y="3179853"/>
            <a:ext cx="1561058" cy="3693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Service or App 02</a:t>
            </a:r>
          </a:p>
        </p:txBody>
      </p:sp>
      <p:sp>
        <p:nvSpPr>
          <p:cNvPr id="30" name="Rectangle 29">
            <a:extLst>
              <a:ext uri="{FF2B5EF4-FFF2-40B4-BE49-F238E27FC236}">
                <a16:creationId xmlns:a16="http://schemas.microsoft.com/office/drawing/2014/main" id="{E0132A62-990A-46F2-8861-4B26FE2FEDB1}"/>
              </a:ext>
            </a:extLst>
          </p:cNvPr>
          <p:cNvSpPr/>
          <p:nvPr/>
        </p:nvSpPr>
        <p:spPr>
          <a:xfrm>
            <a:off x="9294598" y="3738771"/>
            <a:ext cx="1561058" cy="3693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Service or App 03</a:t>
            </a:r>
          </a:p>
        </p:txBody>
      </p:sp>
      <p:sp>
        <p:nvSpPr>
          <p:cNvPr id="19" name="TextBox 18">
            <a:extLst>
              <a:ext uri="{FF2B5EF4-FFF2-40B4-BE49-F238E27FC236}">
                <a16:creationId xmlns:a16="http://schemas.microsoft.com/office/drawing/2014/main" id="{41BC36BD-7BEA-4842-96F6-41E59CA15FC5}"/>
              </a:ext>
            </a:extLst>
          </p:cNvPr>
          <p:cNvSpPr txBox="1"/>
          <p:nvPr/>
        </p:nvSpPr>
        <p:spPr>
          <a:xfrm>
            <a:off x="847777" y="5701440"/>
            <a:ext cx="6146939" cy="646331"/>
          </a:xfrm>
          <a:prstGeom prst="rect">
            <a:avLst/>
          </a:prstGeom>
          <a:noFill/>
        </p:spPr>
        <p:txBody>
          <a:bodyPr wrap="none" rtlCol="0">
            <a:spAutoFit/>
          </a:bodyPr>
          <a:lstStyle/>
          <a:p>
            <a:pPr marL="285750" indent="-285750">
              <a:buFont typeface="Wingdings" panose="05000000000000000000" pitchFamily="2" charset="2"/>
              <a:buChar char="ü"/>
            </a:pPr>
            <a:r>
              <a:rPr lang="en-US" dirty="0"/>
              <a:t>Pub – Sub messaging</a:t>
            </a:r>
          </a:p>
          <a:p>
            <a:pPr marL="285750" indent="-285750">
              <a:buFont typeface="Wingdings" panose="05000000000000000000" pitchFamily="2" charset="2"/>
              <a:buChar char="ü"/>
            </a:pPr>
            <a:r>
              <a:rPr lang="en-US" dirty="0"/>
              <a:t>Messages are sent to Topics and received from Subscriptions</a:t>
            </a:r>
          </a:p>
        </p:txBody>
      </p:sp>
    </p:spTree>
    <p:extLst>
      <p:ext uri="{BB962C8B-B14F-4D97-AF65-F5344CB8AC3E}">
        <p14:creationId xmlns:p14="http://schemas.microsoft.com/office/powerpoint/2010/main" val="105309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1.48148E-6 L 1.25E-6 0.00023 L 0.02279 0.00255 C 0.02474 0.00278 0.02669 0.00347 0.02864 0.00394 C 0.04036 0.00347 0.05221 0.00371 0.06393 0.00255 C 0.06862 0.00208 0.06784 -0.00023 0.07122 -0.00139 C 0.07292 -0.00208 0.07474 -0.00231 0.07643 -0.00278 C 0.07708 -0.00324 0.07786 -0.00347 0.07864 -0.00393 C 0.07982 -0.00486 0.08099 -0.00579 0.08229 -0.00671 C 0.08516 -0.00856 0.08802 -0.01111 0.09114 -0.0118 L 0.097 -0.01319 C 0.10143 -0.01643 0.10391 -0.01875 0.10872 -0.02106 C 0.1138 -0.02338 0.11706 -0.02384 0.122 -0.025 C 0.12279 -0.02546 0.12344 -0.02592 0.12422 -0.02616 C 0.12643 -0.02685 0.12864 -0.02662 0.13086 -0.02754 C 0.1319 -0.02801 0.13281 -0.0294 0.13372 -0.03009 C 0.13607 -0.03194 0.13776 -0.03194 0.14036 -0.03287 C 0.15 -0.03842 0.13919 -0.03264 0.15 -0.0368 C 0.15169 -0.03727 0.15338 -0.03866 0.15508 -0.03935 C 0.15755 -0.04028 0.16002 -0.0412 0.1625 -0.0419 C 0.16536 -0.04282 0.1707 -0.04398 0.17344 -0.04444 L 0.17864 -0.04583 C 0.18086 -0.04629 0.18307 -0.04653 0.18529 -0.04722 C 0.18646 -0.04745 0.18763 -0.04815 0.18893 -0.04838 C 0.19062 -0.04907 0.19232 -0.0493 0.19401 -0.04977 C 0.20156 -0.05509 0.19479 -0.05116 0.20807 -0.0537 C 0.20898 -0.05393 0.21002 -0.05463 0.21094 -0.05509 C 0.21289 -0.05555 0.21484 -0.05579 0.21693 -0.05625 C 0.2181 -0.05717 0.2194 -0.05764 0.22057 -0.05903 C 0.22109 -0.05949 0.22148 -0.06088 0.222 -0.06157 C 0.22266 -0.06227 0.22357 -0.06227 0.22422 -0.06273 C 0.2306 -0.06759 0.22422 -0.06366 0.22943 -0.06667 C 0.22982 -0.06759 0.23021 -0.06875 0.23086 -0.06944 C 0.23242 -0.07106 0.23724 -0.07176 0.23815 -0.07199 C 0.23971 -0.07245 0.24114 -0.07268 0.24258 -0.07338 C 0.24362 -0.07361 0.24453 -0.0743 0.24557 -0.07454 C 0.24805 -0.07523 0.25039 -0.07546 0.25286 -0.07592 C 0.25508 -0.07685 0.25729 -0.07778 0.2595 -0.07847 C 0.26601 -0.08079 0.26185 -0.07847 0.26614 -0.08102 C 0.30989 -0.08009 0.31745 -0.07893 0.35807 -0.08102 C 0.36029 -0.08125 0.3625 -0.08194 0.36471 -0.08241 C 0.36614 -0.08287 0.36758 -0.08379 0.36914 -0.08379 C 0.37891 -0.08403 0.38867 -0.08379 0.39857 -0.08379 L 0.39857 -0.07847 L 0.39857 -0.08102 " pathEditMode="relative" rAng="0" ptsTypes="AAAAAAAAAAAAAAAAAAAAAAAAAAAAAAAAAAAAAAAAAAAAA">
                                      <p:cBhvr>
                                        <p:cTn id="6" dur="2000" fill="hold"/>
                                        <p:tgtEl>
                                          <p:spTgt spid="24"/>
                                        </p:tgtEl>
                                        <p:attrNameLst>
                                          <p:attrName>ppt_x</p:attrName>
                                          <p:attrName>ppt_y</p:attrName>
                                        </p:attrNameLst>
                                      </p:cBhvr>
                                      <p:rCtr x="19922" y="-4005"/>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6.25E-7 4.44444E-6 L 6.25E-7 4.44444E-6 C 0.00911 0.00023 0.01836 0.00069 0.02747 0.00162 C 0.02825 0.00162 0.02891 0.00254 0.02969 0.00254 L 0.29388 0.00162 C 0.30391 4.44444E-6 0.29609 0.00138 0.30352 4.44444E-6 C 0.30495 -0.00047 0.30625 -0.0007 0.30781 -0.00093 C 0.30977 -0.00139 0.31159 -0.00255 0.31367 -0.00255 C 0.34141 -0.00371 0.39036 -0.00348 0.42005 -0.00348 L 0.41927 -0.00417 " pathEditMode="relative" rAng="0" ptsTypes="AAAAAAAAAA">
                                      <p:cBhvr>
                                        <p:cTn id="10" dur="2000" fill="hold"/>
                                        <p:tgtEl>
                                          <p:spTgt spid="23"/>
                                        </p:tgtEl>
                                        <p:attrNameLst>
                                          <p:attrName>ppt_x</p:attrName>
                                          <p:attrName>ppt_y</p:attrName>
                                        </p:attrNameLst>
                                      </p:cBhvr>
                                      <p:rCtr x="21003" y="-93"/>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7.02563E-17 2.51535E-17 L 7.02563E-17 2.51535E-17 L 0.0237 0.00231 C 0.03529 0.0037 0.02513 0.00394 0.03958 0.00486 C 0.04909 0.00556 0.05885 0.00579 0.06836 0.00625 C 0.08698 0.00833 0.07969 0.00787 0.10729 0.0088 L 0.15273 0.01019 C 0.15313 0.01366 0.15299 0.01759 0.15417 0.0206 C 0.15625 0.02593 0.15716 0.02778 0.15859 0.03333 C 0.15885 0.03472 0.15898 0.03611 0.15924 0.03727 C 0.16289 0.05023 0.15833 0.03056 0.16211 0.04653 C 0.16393 0.05417 0.1612 0.04653 0.1651 0.05556 L 0.16641 0.06319 C 0.16667 0.06458 0.16667 0.06597 0.16706 0.06713 C 0.16758 0.06852 0.1681 0.06991 0.16862 0.07083 C 0.16966 0.07431 0.17005 0.07708 0.17148 0.08009 C 0.17266 0.08241 0.17357 0.08495 0.17513 0.08657 C 0.17826 0.09051 0.17656 0.08819 0.18008 0.09329 C 0.18672 0.09306 0.22643 0.09213 0.23997 0.09051 C 0.24089 0.09051 0.24193 0.08958 0.24284 0.08935 C 0.24479 0.08866 0.24674 0.08843 0.2487 0.08796 C 0.24961 0.08773 0.25052 0.08681 0.25156 0.08657 C 0.25417 0.08588 0.2569 0.08588 0.25938 0.08542 C 0.26185 0.08495 0.26432 0.08403 0.26667 0.08403 L 0.35755 0.08264 L 0.39076 0.08542 C 0.40469 0.08657 0.39297 0.08727 0.41094 0.08796 C 0.41992 0.08819 0.42917 0.08796 0.43841 0.08796 L 0.43841 0.08819 " pathEditMode="relative" rAng="0" ptsTypes="AAAAAAAAAAAAAAAAAAAAAAAAAAAAA">
                                      <p:cBhvr>
                                        <p:cTn id="14" dur="2000" fill="hold"/>
                                        <p:tgtEl>
                                          <p:spTgt spid="1032"/>
                                        </p:tgtEl>
                                        <p:attrNameLst>
                                          <p:attrName>ppt_x</p:attrName>
                                          <p:attrName>ppt_y</p:attrName>
                                        </p:attrNameLst>
                                      </p:cBhvr>
                                      <p:rCtr x="21914" y="4653"/>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fade">
                                      <p:cBhvr>
                                        <p:cTn id="19" dur="500"/>
                                        <p:tgtEl>
                                          <p:spTgt spid="1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1" end="1"/>
                                            </p:txEl>
                                          </p:spTgt>
                                        </p:tgtEl>
                                        <p:attrNameLst>
                                          <p:attrName>style.visibility</p:attrName>
                                        </p:attrNameLst>
                                      </p:cBhvr>
                                      <p:to>
                                        <p:strVal val="visible"/>
                                      </p:to>
                                    </p:set>
                                    <p:animEffect transition="in" filter="fade">
                                      <p:cBhvr>
                                        <p:cTn id="24"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0B68F-C5A2-4B91-BA72-141ECDBD9DC2}"/>
              </a:ext>
            </a:extLst>
          </p:cNvPr>
          <p:cNvPicPr>
            <a:picLocks noChangeAspect="1"/>
          </p:cNvPicPr>
          <p:nvPr/>
        </p:nvPicPr>
        <p:blipFill>
          <a:blip r:embed="rId2"/>
          <a:stretch>
            <a:fillRect/>
          </a:stretch>
        </p:blipFill>
        <p:spPr>
          <a:xfrm>
            <a:off x="7326311" y="1816099"/>
            <a:ext cx="2184401" cy="39878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89C33AF-125E-4AB2-AD8C-E600CA17799C}"/>
              </a:ext>
            </a:extLst>
          </p:cNvPr>
          <p:cNvPicPr>
            <a:picLocks noChangeAspect="1"/>
          </p:cNvPicPr>
          <p:nvPr/>
        </p:nvPicPr>
        <p:blipFill>
          <a:blip r:embed="rId3"/>
          <a:stretch>
            <a:fillRect/>
          </a:stretch>
        </p:blipFill>
        <p:spPr>
          <a:xfrm>
            <a:off x="1957389" y="1816099"/>
            <a:ext cx="2184400" cy="399645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96148A2-5650-45D8-B168-4B1834BB20B3}"/>
              </a:ext>
            </a:extLst>
          </p:cNvPr>
          <p:cNvPicPr>
            <a:picLocks noChangeAspect="1"/>
          </p:cNvPicPr>
          <p:nvPr/>
        </p:nvPicPr>
        <p:blipFill>
          <a:blip r:embed="rId4"/>
          <a:stretch>
            <a:fillRect/>
          </a:stretch>
        </p:blipFill>
        <p:spPr>
          <a:xfrm>
            <a:off x="4641850" y="1816099"/>
            <a:ext cx="2184400" cy="3919784"/>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EC8FA85-C924-4F8F-91B6-968E31905E57}"/>
              </a:ext>
            </a:extLst>
          </p:cNvPr>
          <p:cNvSpPr txBox="1"/>
          <p:nvPr/>
        </p:nvSpPr>
        <p:spPr>
          <a:xfrm>
            <a:off x="3646489" y="129624"/>
            <a:ext cx="5228354" cy="584775"/>
          </a:xfrm>
          <a:prstGeom prst="rect">
            <a:avLst/>
          </a:prstGeom>
          <a:noFill/>
        </p:spPr>
        <p:txBody>
          <a:bodyPr wrap="none" rtlCol="0">
            <a:spAutoFit/>
          </a:bodyPr>
          <a:lstStyle/>
          <a:p>
            <a:r>
              <a:rPr lang="en-US" sz="3200" dirty="0"/>
              <a:t>Azure Service Bus Pricing Tiers</a:t>
            </a:r>
          </a:p>
        </p:txBody>
      </p:sp>
    </p:spTree>
    <p:extLst>
      <p:ext uri="{BB962C8B-B14F-4D97-AF65-F5344CB8AC3E}">
        <p14:creationId xmlns:p14="http://schemas.microsoft.com/office/powerpoint/2010/main" val="166806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C118AD8-4F93-4AED-AC81-C776D1DF1911}"/>
              </a:ext>
            </a:extLst>
          </p:cNvPr>
          <p:cNvGraphicFramePr>
            <a:graphicFrameLocks noGrp="1"/>
          </p:cNvGraphicFramePr>
          <p:nvPr>
            <p:ph idx="4294967295"/>
          </p:nvPr>
        </p:nvGraphicFramePr>
        <p:xfrm>
          <a:off x="365900" y="1044400"/>
          <a:ext cx="11460198" cy="5212080"/>
        </p:xfrm>
        <a:graphic>
          <a:graphicData uri="http://schemas.openxmlformats.org/drawingml/2006/table">
            <a:tbl>
              <a:tblPr firstRow="1" bandRow="1">
                <a:tableStyleId>{74C1A8A3-306A-4EB7-A6B1-4F7E0EB9C5D6}</a:tableStyleId>
              </a:tblPr>
              <a:tblGrid>
                <a:gridCol w="3548190">
                  <a:extLst>
                    <a:ext uri="{9D8B030D-6E8A-4147-A177-3AD203B41FA5}">
                      <a16:colId xmlns:a16="http://schemas.microsoft.com/office/drawing/2014/main" val="830727502"/>
                    </a:ext>
                  </a:extLst>
                </a:gridCol>
                <a:gridCol w="2235108">
                  <a:extLst>
                    <a:ext uri="{9D8B030D-6E8A-4147-A177-3AD203B41FA5}">
                      <a16:colId xmlns:a16="http://schemas.microsoft.com/office/drawing/2014/main" val="1629288617"/>
                    </a:ext>
                  </a:extLst>
                </a:gridCol>
                <a:gridCol w="2838450">
                  <a:extLst>
                    <a:ext uri="{9D8B030D-6E8A-4147-A177-3AD203B41FA5}">
                      <a16:colId xmlns:a16="http://schemas.microsoft.com/office/drawing/2014/main" val="1483398308"/>
                    </a:ext>
                  </a:extLst>
                </a:gridCol>
                <a:gridCol w="2838450">
                  <a:extLst>
                    <a:ext uri="{9D8B030D-6E8A-4147-A177-3AD203B41FA5}">
                      <a16:colId xmlns:a16="http://schemas.microsoft.com/office/drawing/2014/main" val="2950378976"/>
                    </a:ext>
                  </a:extLst>
                </a:gridCol>
              </a:tblGrid>
              <a:tr h="370840">
                <a:tc>
                  <a:txBody>
                    <a:bodyPr/>
                    <a:lstStyle/>
                    <a:p>
                      <a:r>
                        <a:rPr lang="en-US" sz="1600" dirty="0"/>
                        <a:t>Feature</a:t>
                      </a:r>
                    </a:p>
                  </a:txBody>
                  <a:tcPr/>
                </a:tc>
                <a:tc>
                  <a:txBody>
                    <a:bodyPr/>
                    <a:lstStyle/>
                    <a:p>
                      <a:r>
                        <a:rPr lang="en-US" sz="1600" dirty="0"/>
                        <a:t>BASIC TIER</a:t>
                      </a:r>
                    </a:p>
                  </a:txBody>
                  <a:tcPr/>
                </a:tc>
                <a:tc>
                  <a:txBody>
                    <a:bodyPr/>
                    <a:lstStyle/>
                    <a:p>
                      <a:r>
                        <a:rPr lang="en-US" sz="1600" dirty="0"/>
                        <a:t>STANDARD TIER</a:t>
                      </a:r>
                    </a:p>
                  </a:txBody>
                  <a:tcPr/>
                </a:tc>
                <a:tc>
                  <a:txBody>
                    <a:bodyPr/>
                    <a:lstStyle/>
                    <a:p>
                      <a:r>
                        <a:rPr lang="en-US" sz="1600" dirty="0"/>
                        <a:t>PREMIUM TIER</a:t>
                      </a:r>
                    </a:p>
                  </a:txBody>
                  <a:tcPr/>
                </a:tc>
                <a:extLst>
                  <a:ext uri="{0D108BD9-81ED-4DB2-BD59-A6C34878D82A}">
                    <a16:rowId xmlns:a16="http://schemas.microsoft.com/office/drawing/2014/main" val="2412583578"/>
                  </a:ext>
                </a:extLst>
              </a:tr>
              <a:tr h="370840">
                <a:tc>
                  <a:txBody>
                    <a:bodyPr/>
                    <a:lstStyle/>
                    <a:p>
                      <a:r>
                        <a:rPr lang="en-US" sz="1600" dirty="0"/>
                        <a:t>Queues</a:t>
                      </a:r>
                    </a:p>
                  </a:txBody>
                  <a:tcPr/>
                </a:tc>
                <a:tc>
                  <a:txBody>
                    <a:bodyPr/>
                    <a:lstStyle/>
                    <a:p>
                      <a:r>
                        <a:rPr lang="en-US" sz="1600" dirty="0"/>
                        <a:t>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2378496569"/>
                  </a:ext>
                </a:extLst>
              </a:tr>
              <a:tr h="370840">
                <a:tc>
                  <a:txBody>
                    <a:bodyPr/>
                    <a:lstStyle/>
                    <a:p>
                      <a:r>
                        <a:rPr lang="en-US" sz="1600" dirty="0"/>
                        <a:t>Scheduled messages</a:t>
                      </a:r>
                    </a:p>
                  </a:txBody>
                  <a:tcPr/>
                </a:tc>
                <a:tc>
                  <a:txBody>
                    <a:bodyPr/>
                    <a:lstStyle/>
                    <a:p>
                      <a:r>
                        <a:rPr lang="en-US" sz="1600" dirty="0"/>
                        <a:t>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3512715144"/>
                  </a:ext>
                </a:extLst>
              </a:tr>
              <a:tr h="370840">
                <a:tc>
                  <a:txBody>
                    <a:bodyPr/>
                    <a:lstStyle/>
                    <a:p>
                      <a:r>
                        <a:rPr lang="en-US" sz="1600" dirty="0"/>
                        <a:t>Topics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306853891"/>
                  </a:ext>
                </a:extLst>
              </a:tr>
              <a:tr h="370840">
                <a:tc>
                  <a:txBody>
                    <a:bodyPr/>
                    <a:lstStyle/>
                    <a:p>
                      <a:r>
                        <a:rPr lang="en-US" sz="1600" dirty="0"/>
                        <a:t>Transactions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4256427149"/>
                  </a:ext>
                </a:extLst>
              </a:tr>
              <a:tr h="370840">
                <a:tc>
                  <a:txBody>
                    <a:bodyPr/>
                    <a:lstStyle/>
                    <a:p>
                      <a:r>
                        <a:rPr lang="en-US" sz="1600" dirty="0"/>
                        <a:t>De-duplication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1323553848"/>
                  </a:ext>
                </a:extLst>
              </a:tr>
              <a:tr h="370840">
                <a:tc>
                  <a:txBody>
                    <a:bodyPr/>
                    <a:lstStyle/>
                    <a:p>
                      <a:r>
                        <a:rPr lang="en-US" sz="1600" dirty="0"/>
                        <a:t>Sessions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2579085712"/>
                  </a:ext>
                </a:extLst>
              </a:tr>
              <a:tr h="370840">
                <a:tc>
                  <a:txBody>
                    <a:bodyPr/>
                    <a:lstStyle/>
                    <a:p>
                      <a:r>
                        <a:rPr lang="en-US" sz="1600" dirty="0"/>
                        <a:t>Forward TO / Send Via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Available</a:t>
                      </a:r>
                    </a:p>
                  </a:txBody>
                  <a:tcPr/>
                </a:tc>
                <a:tc>
                  <a:txBody>
                    <a:bodyPr/>
                    <a:lstStyle/>
                    <a:p>
                      <a:r>
                        <a:rPr lang="en-US" sz="1600" dirty="0"/>
                        <a:t>Available</a:t>
                      </a:r>
                    </a:p>
                  </a:txBody>
                  <a:tcPr/>
                </a:tc>
                <a:extLst>
                  <a:ext uri="{0D108BD9-81ED-4DB2-BD59-A6C34878D82A}">
                    <a16:rowId xmlns:a16="http://schemas.microsoft.com/office/drawing/2014/main" val="3261204595"/>
                  </a:ext>
                </a:extLst>
              </a:tr>
              <a:tr h="370840">
                <a:tc>
                  <a:txBody>
                    <a:bodyPr/>
                    <a:lstStyle/>
                    <a:p>
                      <a:r>
                        <a:rPr lang="en-US" sz="1600" dirty="0"/>
                        <a:t>Message size</a:t>
                      </a:r>
                    </a:p>
                  </a:txBody>
                  <a:tcPr/>
                </a:tc>
                <a:tc>
                  <a:txBody>
                    <a:bodyPr/>
                    <a:lstStyle/>
                    <a:p>
                      <a:r>
                        <a:rPr lang="en-US" sz="1600" dirty="0"/>
                        <a:t>256 KB</a:t>
                      </a:r>
                    </a:p>
                  </a:txBody>
                  <a:tcPr/>
                </a:tc>
                <a:tc>
                  <a:txBody>
                    <a:bodyPr/>
                    <a:lstStyle/>
                    <a:p>
                      <a:r>
                        <a:rPr lang="en-US" sz="1600" dirty="0"/>
                        <a:t>256 KB</a:t>
                      </a:r>
                    </a:p>
                  </a:txBody>
                  <a:tcPr/>
                </a:tc>
                <a:tc>
                  <a:txBody>
                    <a:bodyPr/>
                    <a:lstStyle/>
                    <a:p>
                      <a:r>
                        <a:rPr lang="en-US" sz="1600" dirty="0"/>
                        <a:t>1 MB</a:t>
                      </a:r>
                    </a:p>
                  </a:txBody>
                  <a:tcPr/>
                </a:tc>
                <a:extLst>
                  <a:ext uri="{0D108BD9-81ED-4DB2-BD59-A6C34878D82A}">
                    <a16:rowId xmlns:a16="http://schemas.microsoft.com/office/drawing/2014/main" val="3213053850"/>
                  </a:ext>
                </a:extLst>
              </a:tr>
              <a:tr h="370840">
                <a:tc>
                  <a:txBody>
                    <a:bodyPr/>
                    <a:lstStyle/>
                    <a:p>
                      <a:r>
                        <a:rPr lang="en-US" sz="1600" dirty="0"/>
                        <a:t>Brokered connections included</a:t>
                      </a:r>
                    </a:p>
                  </a:txBody>
                  <a:tcPr/>
                </a:tc>
                <a:tc>
                  <a:txBody>
                    <a:bodyPr/>
                    <a:lstStyle/>
                    <a:p>
                      <a:r>
                        <a:rPr lang="en-US" sz="1600" dirty="0"/>
                        <a:t>100</a:t>
                      </a:r>
                    </a:p>
                  </a:txBody>
                  <a:tcPr/>
                </a:tc>
                <a:tc>
                  <a:txBody>
                    <a:bodyPr/>
                    <a:lstStyle/>
                    <a:p>
                      <a:r>
                        <a:rPr lang="en-US" sz="1600" dirty="0"/>
                        <a:t>10,001</a:t>
                      </a:r>
                    </a:p>
                  </a:txBody>
                  <a:tcPr/>
                </a:tc>
                <a:tc>
                  <a:txBody>
                    <a:bodyPr/>
                    <a:lstStyle/>
                    <a:p>
                      <a:r>
                        <a:rPr lang="en-US" sz="1600" dirty="0"/>
                        <a:t>1,000 per MU</a:t>
                      </a:r>
                    </a:p>
                  </a:txBody>
                  <a:tcPr/>
                </a:tc>
                <a:extLst>
                  <a:ext uri="{0D108BD9-81ED-4DB2-BD59-A6C34878D82A}">
                    <a16:rowId xmlns:a16="http://schemas.microsoft.com/office/drawing/2014/main" val="2879746730"/>
                  </a:ext>
                </a:extLst>
              </a:tr>
              <a:tr h="370840">
                <a:tc>
                  <a:txBody>
                    <a:bodyPr/>
                    <a:lstStyle/>
                    <a:p>
                      <a:r>
                        <a:rPr lang="en-US" sz="1600" dirty="0"/>
                        <a:t>Brokered connections (overage 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r>
                        <a:rPr lang="en-US" sz="1600" dirty="0"/>
                        <a:t>Billable</a:t>
                      </a:r>
                    </a:p>
                  </a:txBody>
                  <a:tcPr/>
                </a:tc>
                <a:tc>
                  <a:txBody>
                    <a:bodyPr/>
                    <a:lstStyle/>
                    <a:p>
                      <a:r>
                        <a:rPr lang="en-US" sz="1600" dirty="0"/>
                        <a:t>Up to 1,000 per MU</a:t>
                      </a:r>
                    </a:p>
                  </a:txBody>
                  <a:tcPr/>
                </a:tc>
                <a:extLst>
                  <a:ext uri="{0D108BD9-81ED-4DB2-BD59-A6C34878D82A}">
                    <a16:rowId xmlns:a16="http://schemas.microsoft.com/office/drawing/2014/main" val="411159810"/>
                  </a:ext>
                </a:extLst>
              </a:tr>
              <a:tr h="370840">
                <a:tc>
                  <a:txBody>
                    <a:bodyPr/>
                    <a:lstStyle/>
                    <a:p>
                      <a:r>
                        <a:rPr lang="en-US" sz="1600" dirty="0"/>
                        <a:t>Resource isolation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endParaRPr lang="en-US" sz="1600" dirty="0"/>
                    </a:p>
                  </a:txBody>
                  <a:tcPr/>
                </a:tc>
                <a:tc>
                  <a:txBody>
                    <a:bodyPr/>
                    <a:lstStyle/>
                    <a:p>
                      <a:r>
                        <a:rPr lang="en-US" sz="1600" dirty="0"/>
                        <a:t>Available</a:t>
                      </a:r>
                    </a:p>
                  </a:txBody>
                  <a:tcPr/>
                </a:tc>
                <a:extLst>
                  <a:ext uri="{0D108BD9-81ED-4DB2-BD59-A6C34878D82A}">
                    <a16:rowId xmlns:a16="http://schemas.microsoft.com/office/drawing/2014/main" val="721108894"/>
                  </a:ext>
                </a:extLst>
              </a:tr>
              <a:tr h="370840">
                <a:tc>
                  <a:txBody>
                    <a:bodyPr/>
                    <a:lstStyle/>
                    <a:p>
                      <a:r>
                        <a:rPr lang="en-US" sz="1600" dirty="0"/>
                        <a:t>Geo-disaster recovery (Geo-DR)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available</a:t>
                      </a:r>
                    </a:p>
                  </a:txBody>
                  <a:tcPr/>
                </a:tc>
                <a:tc>
                  <a:txBody>
                    <a:bodyPr/>
                    <a:lstStyle/>
                    <a:p>
                      <a:endParaRPr lang="en-US" sz="1600"/>
                    </a:p>
                  </a:txBody>
                  <a:tcPr/>
                </a:tc>
                <a:tc>
                  <a:txBody>
                    <a:bodyPr/>
                    <a:lstStyle/>
                    <a:p>
                      <a:r>
                        <a:rPr lang="en-US" sz="1600" dirty="0"/>
                        <a:t>Available (</a:t>
                      </a:r>
                      <a:r>
                        <a:rPr lang="en-US" sz="1200" dirty="0"/>
                        <a:t>Requires additional Service Bus Premium namespaces in another region</a:t>
                      </a:r>
                      <a:r>
                        <a:rPr lang="en-US" sz="1600" dirty="0"/>
                        <a:t>)</a:t>
                      </a:r>
                    </a:p>
                  </a:txBody>
                  <a:tcPr/>
                </a:tc>
                <a:extLst>
                  <a:ext uri="{0D108BD9-81ED-4DB2-BD59-A6C34878D82A}">
                    <a16:rowId xmlns:a16="http://schemas.microsoft.com/office/drawing/2014/main" val="1177425164"/>
                  </a:ext>
                </a:extLst>
              </a:tr>
            </a:tbl>
          </a:graphicData>
        </a:graphic>
      </p:graphicFrame>
      <p:sp>
        <p:nvSpPr>
          <p:cNvPr id="6" name="TextBox 5">
            <a:extLst>
              <a:ext uri="{FF2B5EF4-FFF2-40B4-BE49-F238E27FC236}">
                <a16:creationId xmlns:a16="http://schemas.microsoft.com/office/drawing/2014/main" id="{AFF49053-0CA4-478A-AF75-ACE007977676}"/>
              </a:ext>
            </a:extLst>
          </p:cNvPr>
          <p:cNvSpPr txBox="1"/>
          <p:nvPr/>
        </p:nvSpPr>
        <p:spPr>
          <a:xfrm>
            <a:off x="3082867" y="205824"/>
            <a:ext cx="6026265" cy="584775"/>
          </a:xfrm>
          <a:prstGeom prst="rect">
            <a:avLst/>
          </a:prstGeom>
          <a:noFill/>
        </p:spPr>
        <p:txBody>
          <a:bodyPr wrap="none" rtlCol="0">
            <a:spAutoFit/>
          </a:bodyPr>
          <a:lstStyle/>
          <a:p>
            <a:r>
              <a:rPr lang="en-US" sz="3200" dirty="0"/>
              <a:t>Azure Service Bus Features Per Tier</a:t>
            </a:r>
          </a:p>
        </p:txBody>
      </p:sp>
    </p:spTree>
    <p:extLst>
      <p:ext uri="{BB962C8B-B14F-4D97-AF65-F5344CB8AC3E}">
        <p14:creationId xmlns:p14="http://schemas.microsoft.com/office/powerpoint/2010/main" val="69010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84061-0BA1-4DAE-8021-1B5A33BAE8AF}"/>
              </a:ext>
            </a:extLst>
          </p:cNvPr>
          <p:cNvGraphicFramePr>
            <a:graphicFrameLocks noGrp="1"/>
          </p:cNvGraphicFramePr>
          <p:nvPr>
            <p:ph idx="4294967295"/>
          </p:nvPr>
        </p:nvGraphicFramePr>
        <p:xfrm>
          <a:off x="658303" y="1368426"/>
          <a:ext cx="10515600" cy="4445000"/>
        </p:xfrm>
        <a:graphic>
          <a:graphicData uri="http://schemas.openxmlformats.org/drawingml/2006/table">
            <a:tbl>
              <a:tblPr firstRow="1" bandRow="1">
                <a:tableStyleId>{74C1A8A3-306A-4EB7-A6B1-4F7E0EB9C5D6}</a:tableStyleId>
              </a:tblPr>
              <a:tblGrid>
                <a:gridCol w="5257800">
                  <a:extLst>
                    <a:ext uri="{9D8B030D-6E8A-4147-A177-3AD203B41FA5}">
                      <a16:colId xmlns:a16="http://schemas.microsoft.com/office/drawing/2014/main" val="1837222898"/>
                    </a:ext>
                  </a:extLst>
                </a:gridCol>
                <a:gridCol w="5257800">
                  <a:extLst>
                    <a:ext uri="{9D8B030D-6E8A-4147-A177-3AD203B41FA5}">
                      <a16:colId xmlns:a16="http://schemas.microsoft.com/office/drawing/2014/main" val="2910342180"/>
                    </a:ext>
                  </a:extLst>
                </a:gridCol>
              </a:tblGrid>
              <a:tr h="370840">
                <a:tc>
                  <a:txBody>
                    <a:bodyPr/>
                    <a:lstStyle/>
                    <a:p>
                      <a:r>
                        <a:rPr lang="en-US" sz="1400" dirty="0"/>
                        <a:t>Feature</a:t>
                      </a:r>
                    </a:p>
                  </a:txBody>
                  <a:tcPr/>
                </a:tc>
                <a:tc>
                  <a:txBody>
                    <a:bodyPr/>
                    <a:lstStyle/>
                    <a:p>
                      <a:r>
                        <a:rPr lang="en-US" sz="1400" dirty="0"/>
                        <a:t>Description</a:t>
                      </a:r>
                    </a:p>
                  </a:txBody>
                  <a:tcPr/>
                </a:tc>
                <a:extLst>
                  <a:ext uri="{0D108BD9-81ED-4DB2-BD59-A6C34878D82A}">
                    <a16:rowId xmlns:a16="http://schemas.microsoft.com/office/drawing/2014/main" val="885231100"/>
                  </a:ext>
                </a:extLst>
              </a:tr>
              <a:tr h="370840">
                <a:tc>
                  <a:txBody>
                    <a:bodyPr/>
                    <a:lstStyle/>
                    <a:p>
                      <a:r>
                        <a:rPr lang="en-US" sz="1400" dirty="0"/>
                        <a:t>Message sessions</a:t>
                      </a:r>
                    </a:p>
                  </a:txBody>
                  <a:tcPr/>
                </a:tc>
                <a:tc>
                  <a:txBody>
                    <a:bodyPr/>
                    <a:lstStyle/>
                    <a:p>
                      <a:r>
                        <a:rPr lang="en-US" sz="1400" dirty="0"/>
                        <a:t>Sessions are grouped related messages and processed together, also sessions can guarantee FIFO sorting</a:t>
                      </a:r>
                    </a:p>
                  </a:txBody>
                  <a:tcPr/>
                </a:tc>
                <a:extLst>
                  <a:ext uri="{0D108BD9-81ED-4DB2-BD59-A6C34878D82A}">
                    <a16:rowId xmlns:a16="http://schemas.microsoft.com/office/drawing/2014/main" val="2927932163"/>
                  </a:ext>
                </a:extLst>
              </a:tr>
              <a:tr h="370840">
                <a:tc>
                  <a:txBody>
                    <a:bodyPr/>
                    <a:lstStyle/>
                    <a:p>
                      <a:r>
                        <a:rPr lang="en-US" sz="1400" dirty="0"/>
                        <a:t>Duplicate detection</a:t>
                      </a:r>
                    </a:p>
                  </a:txBody>
                  <a:tcPr/>
                </a:tc>
                <a:tc>
                  <a:txBody>
                    <a:bodyPr/>
                    <a:lstStyle/>
                    <a:p>
                      <a:r>
                        <a:rPr lang="en-US" sz="1400" dirty="0"/>
                        <a:t>Duplicate messages can be ignored by a messaging entity</a:t>
                      </a:r>
                    </a:p>
                  </a:txBody>
                  <a:tcPr/>
                </a:tc>
                <a:extLst>
                  <a:ext uri="{0D108BD9-81ED-4DB2-BD59-A6C34878D82A}">
                    <a16:rowId xmlns:a16="http://schemas.microsoft.com/office/drawing/2014/main" val="3590351836"/>
                  </a:ext>
                </a:extLst>
              </a:tr>
              <a:tr h="370840">
                <a:tc>
                  <a:txBody>
                    <a:bodyPr/>
                    <a:lstStyle/>
                    <a:p>
                      <a:r>
                        <a:rPr lang="en-US" sz="1400" dirty="0"/>
                        <a:t>Message deferral</a:t>
                      </a:r>
                    </a:p>
                  </a:txBody>
                  <a:tcPr/>
                </a:tc>
                <a:tc>
                  <a:txBody>
                    <a:bodyPr/>
                    <a:lstStyle/>
                    <a:p>
                      <a:r>
                        <a:rPr lang="en-US" sz="1400" dirty="0"/>
                        <a:t>Messages can be preserved on a messaging entity and retrieved later for processing</a:t>
                      </a:r>
                    </a:p>
                  </a:txBody>
                  <a:tcPr/>
                </a:tc>
                <a:extLst>
                  <a:ext uri="{0D108BD9-81ED-4DB2-BD59-A6C34878D82A}">
                    <a16:rowId xmlns:a16="http://schemas.microsoft.com/office/drawing/2014/main" val="1403654315"/>
                  </a:ext>
                </a:extLst>
              </a:tr>
              <a:tr h="370840">
                <a:tc>
                  <a:txBody>
                    <a:bodyPr/>
                    <a:lstStyle/>
                    <a:p>
                      <a:r>
                        <a:rPr lang="en-US" sz="1400" dirty="0"/>
                        <a:t>Dead-lettering</a:t>
                      </a:r>
                    </a:p>
                  </a:txBody>
                  <a:tcPr/>
                </a:tc>
                <a:tc>
                  <a:txBody>
                    <a:bodyPr/>
                    <a:lstStyle/>
                    <a:p>
                      <a:r>
                        <a:rPr lang="en-US" sz="1400" dirty="0"/>
                        <a:t>Invalid or poison messages can be moved to a dead-letter queue</a:t>
                      </a:r>
                    </a:p>
                  </a:txBody>
                  <a:tcPr/>
                </a:tc>
                <a:extLst>
                  <a:ext uri="{0D108BD9-81ED-4DB2-BD59-A6C34878D82A}">
                    <a16:rowId xmlns:a16="http://schemas.microsoft.com/office/drawing/2014/main" val="3474023154"/>
                  </a:ext>
                </a:extLst>
              </a:tr>
              <a:tr h="370840">
                <a:tc>
                  <a:txBody>
                    <a:bodyPr/>
                    <a:lstStyle/>
                    <a:p>
                      <a:r>
                        <a:rPr lang="en-US" sz="1400" dirty="0"/>
                        <a:t>Message expiration</a:t>
                      </a:r>
                    </a:p>
                  </a:txBody>
                  <a:tcPr/>
                </a:tc>
                <a:tc>
                  <a:txBody>
                    <a:bodyPr/>
                    <a:lstStyle/>
                    <a:p>
                      <a:r>
                        <a:rPr lang="en-US" sz="1400" dirty="0"/>
                        <a:t>Messages can be configured to expire after a specified duration</a:t>
                      </a:r>
                    </a:p>
                  </a:txBody>
                  <a:tcPr/>
                </a:tc>
                <a:extLst>
                  <a:ext uri="{0D108BD9-81ED-4DB2-BD59-A6C34878D82A}">
                    <a16:rowId xmlns:a16="http://schemas.microsoft.com/office/drawing/2014/main" val="1636487040"/>
                  </a:ext>
                </a:extLst>
              </a:tr>
              <a:tr h="370840">
                <a:tc>
                  <a:txBody>
                    <a:bodyPr/>
                    <a:lstStyle/>
                    <a:p>
                      <a:r>
                        <a:rPr lang="en-US" sz="1400" dirty="0"/>
                        <a:t>Batching</a:t>
                      </a:r>
                    </a:p>
                  </a:txBody>
                  <a:tcPr/>
                </a:tc>
                <a:tc>
                  <a:txBody>
                    <a:bodyPr/>
                    <a:lstStyle/>
                    <a:p>
                      <a:r>
                        <a:rPr lang="en-US" sz="1400" dirty="0"/>
                        <a:t>Messages can be sent in a single batch, during a period of time delay on  a queue or a topic</a:t>
                      </a:r>
                    </a:p>
                  </a:txBody>
                  <a:tcPr/>
                </a:tc>
                <a:extLst>
                  <a:ext uri="{0D108BD9-81ED-4DB2-BD59-A6C34878D82A}">
                    <a16:rowId xmlns:a16="http://schemas.microsoft.com/office/drawing/2014/main" val="2369107497"/>
                  </a:ext>
                </a:extLst>
              </a:tr>
              <a:tr h="370840">
                <a:tc>
                  <a:txBody>
                    <a:bodyPr/>
                    <a:lstStyle/>
                    <a:p>
                      <a:r>
                        <a:rPr lang="en-US" sz="1400" dirty="0"/>
                        <a:t>Scheduled delivery</a:t>
                      </a:r>
                    </a:p>
                  </a:txBody>
                  <a:tcPr/>
                </a:tc>
                <a:tc>
                  <a:txBody>
                    <a:bodyPr/>
                    <a:lstStyle/>
                    <a:p>
                      <a:r>
                        <a:rPr lang="en-US" sz="1400" dirty="0"/>
                        <a:t>Messages can be start processing at a certain time after a delay.</a:t>
                      </a:r>
                    </a:p>
                  </a:txBody>
                  <a:tcPr/>
                </a:tc>
                <a:extLst>
                  <a:ext uri="{0D108BD9-81ED-4DB2-BD59-A6C34878D82A}">
                    <a16:rowId xmlns:a16="http://schemas.microsoft.com/office/drawing/2014/main" val="1006337859"/>
                  </a:ext>
                </a:extLst>
              </a:tr>
              <a:tr h="370840">
                <a:tc>
                  <a:txBody>
                    <a:bodyPr/>
                    <a:lstStyle/>
                    <a:p>
                      <a:r>
                        <a:rPr lang="en-US" sz="1400" dirty="0"/>
                        <a:t>Auto-forwarding</a:t>
                      </a:r>
                    </a:p>
                  </a:txBody>
                  <a:tcPr/>
                </a:tc>
                <a:tc>
                  <a:txBody>
                    <a:bodyPr/>
                    <a:lstStyle/>
                    <a:p>
                      <a:r>
                        <a:rPr lang="en-US" sz="1400" dirty="0"/>
                        <a:t>Automatically removes a queue or subscription to another queue or topic in the same namespace. </a:t>
                      </a:r>
                    </a:p>
                  </a:txBody>
                  <a:tcPr/>
                </a:tc>
                <a:extLst>
                  <a:ext uri="{0D108BD9-81ED-4DB2-BD59-A6C34878D82A}">
                    <a16:rowId xmlns:a16="http://schemas.microsoft.com/office/drawing/2014/main" val="3108036079"/>
                  </a:ext>
                </a:extLst>
              </a:tr>
              <a:tr h="370840">
                <a:tc>
                  <a:txBody>
                    <a:bodyPr/>
                    <a:lstStyle/>
                    <a:p>
                      <a:r>
                        <a:rPr lang="en-US" sz="1400" dirty="0"/>
                        <a:t>Filtering and actions</a:t>
                      </a:r>
                    </a:p>
                  </a:txBody>
                  <a:tcPr/>
                </a:tc>
                <a:tc>
                  <a:txBody>
                    <a:bodyPr/>
                    <a:lstStyle/>
                    <a:p>
                      <a:r>
                        <a:rPr lang="en-GB" sz="1400" dirty="0"/>
                        <a:t>The subscriber can filter which message want to receive from the topic.</a:t>
                      </a:r>
                      <a:endParaRPr lang="en-US" sz="1400" dirty="0"/>
                    </a:p>
                  </a:txBody>
                  <a:tcPr/>
                </a:tc>
                <a:extLst>
                  <a:ext uri="{0D108BD9-81ED-4DB2-BD59-A6C34878D82A}">
                    <a16:rowId xmlns:a16="http://schemas.microsoft.com/office/drawing/2014/main" val="2569029684"/>
                  </a:ext>
                </a:extLst>
              </a:tr>
            </a:tbl>
          </a:graphicData>
        </a:graphic>
      </p:graphicFrame>
      <p:sp>
        <p:nvSpPr>
          <p:cNvPr id="6" name="TextBox 5">
            <a:extLst>
              <a:ext uri="{FF2B5EF4-FFF2-40B4-BE49-F238E27FC236}">
                <a16:creationId xmlns:a16="http://schemas.microsoft.com/office/drawing/2014/main" id="{03F5B114-2173-4A79-93AF-3B9A320F4F68}"/>
              </a:ext>
            </a:extLst>
          </p:cNvPr>
          <p:cNvSpPr txBox="1"/>
          <p:nvPr/>
        </p:nvSpPr>
        <p:spPr>
          <a:xfrm>
            <a:off x="3074989" y="129624"/>
            <a:ext cx="6382709" cy="584775"/>
          </a:xfrm>
          <a:prstGeom prst="rect">
            <a:avLst/>
          </a:prstGeom>
          <a:noFill/>
        </p:spPr>
        <p:txBody>
          <a:bodyPr wrap="none" rtlCol="0">
            <a:spAutoFit/>
          </a:bodyPr>
          <a:lstStyle/>
          <a:p>
            <a:r>
              <a:rPr lang="en-US" sz="3200" dirty="0"/>
              <a:t>Azure Service Bus Advanced Features</a:t>
            </a:r>
          </a:p>
        </p:txBody>
      </p:sp>
    </p:spTree>
    <p:extLst>
      <p:ext uri="{BB962C8B-B14F-4D97-AF65-F5344CB8AC3E}">
        <p14:creationId xmlns:p14="http://schemas.microsoft.com/office/powerpoint/2010/main" val="3454973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C45D95-E148-439E-AFAC-F88DF26915F8}"/>
              </a:ext>
            </a:extLst>
          </p:cNvPr>
          <p:cNvSpPr txBox="1"/>
          <p:nvPr/>
        </p:nvSpPr>
        <p:spPr>
          <a:xfrm>
            <a:off x="4102100" y="406400"/>
            <a:ext cx="3018134" cy="584775"/>
          </a:xfrm>
          <a:prstGeom prst="rect">
            <a:avLst/>
          </a:prstGeom>
          <a:noFill/>
        </p:spPr>
        <p:txBody>
          <a:bodyPr wrap="none" rtlCol="0">
            <a:spAutoFit/>
          </a:bodyPr>
          <a:lstStyle/>
          <a:p>
            <a:r>
              <a:rPr lang="en-US" sz="3200" dirty="0"/>
              <a:t>Service Bus Tools</a:t>
            </a:r>
          </a:p>
        </p:txBody>
      </p:sp>
      <p:grpSp>
        <p:nvGrpSpPr>
          <p:cNvPr id="2" name="Group 1">
            <a:extLst>
              <a:ext uri="{FF2B5EF4-FFF2-40B4-BE49-F238E27FC236}">
                <a16:creationId xmlns:a16="http://schemas.microsoft.com/office/drawing/2014/main" id="{C092513D-06D6-4E4E-A308-50280600ACF1}"/>
              </a:ext>
            </a:extLst>
          </p:cNvPr>
          <p:cNvGrpSpPr/>
          <p:nvPr/>
        </p:nvGrpSpPr>
        <p:grpSpPr>
          <a:xfrm>
            <a:off x="2370776" y="2440045"/>
            <a:ext cx="5358072" cy="3146862"/>
            <a:chOff x="458086" y="2389711"/>
            <a:chExt cx="5358072" cy="3146862"/>
          </a:xfrm>
        </p:grpSpPr>
        <p:sp>
          <p:nvSpPr>
            <p:cNvPr id="5" name="TextBox 4">
              <a:extLst>
                <a:ext uri="{FF2B5EF4-FFF2-40B4-BE49-F238E27FC236}">
                  <a16:creationId xmlns:a16="http://schemas.microsoft.com/office/drawing/2014/main" id="{6BE2472D-EE8E-4F1D-8D3C-B3C4A90EAC95}"/>
                </a:ext>
              </a:extLst>
            </p:cNvPr>
            <p:cNvSpPr txBox="1"/>
            <p:nvPr/>
          </p:nvSpPr>
          <p:spPr>
            <a:xfrm>
              <a:off x="458086" y="2489585"/>
              <a:ext cx="2983614" cy="3046988"/>
            </a:xfrm>
            <a:prstGeom prst="rect">
              <a:avLst/>
            </a:prstGeom>
            <a:noFill/>
          </p:spPr>
          <p:txBody>
            <a:bodyPr wrap="square" rtlCol="0">
              <a:spAutoFit/>
            </a:bodyPr>
            <a:lstStyle/>
            <a:p>
              <a:pPr marL="514350" indent="-514350">
                <a:buFont typeface="+mj-lt"/>
                <a:buAutoNum type="arabicPeriod"/>
              </a:pPr>
              <a:r>
                <a:rPr lang="en-US" sz="2000" dirty="0"/>
                <a:t>Azure Portal</a:t>
              </a:r>
            </a:p>
            <a:p>
              <a:pPr marL="342900" indent="-34290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sz="2000" dirty="0"/>
                <a:t>Visual Studio </a:t>
              </a:r>
            </a:p>
            <a:p>
              <a:pPr marL="342900" indent="-34290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sz="2000" dirty="0"/>
                <a:t>Visual Studio Code</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r>
                <a:rPr lang="en-US" sz="2000" dirty="0"/>
                <a:t>Service Bus Explorer</a:t>
              </a:r>
            </a:p>
          </p:txBody>
        </p:sp>
        <p:pic>
          <p:nvPicPr>
            <p:cNvPr id="6" name="Picture 2" descr="Visual Studio IDE, Code Editor, Azure DevOps, &amp; App Center ...">
              <a:extLst>
                <a:ext uri="{FF2B5EF4-FFF2-40B4-BE49-F238E27FC236}">
                  <a16:creationId xmlns:a16="http://schemas.microsoft.com/office/drawing/2014/main" id="{79A6D4A5-F96A-4CF7-A897-54BC0AA9B4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998" y="3260741"/>
              <a:ext cx="536747" cy="568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4" descr="Visual Studio Code - Wikipedia">
              <a:extLst>
                <a:ext uri="{FF2B5EF4-FFF2-40B4-BE49-F238E27FC236}">
                  <a16:creationId xmlns:a16="http://schemas.microsoft.com/office/drawing/2014/main" id="{E7A6B072-59E9-4818-8D77-7A8D4C2A40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1719" y="4176231"/>
              <a:ext cx="457303" cy="457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6" descr="azure logos - Falep.midnightpig.co">
              <a:extLst>
                <a:ext uri="{FF2B5EF4-FFF2-40B4-BE49-F238E27FC236}">
                  <a16:creationId xmlns:a16="http://schemas.microsoft.com/office/drawing/2014/main" id="{4A485F59-816C-40BE-810A-82162D68B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6845" y="2389711"/>
              <a:ext cx="536746" cy="5367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CF9417-DC9E-4522-A803-9BFE974916EE}"/>
                </a:ext>
              </a:extLst>
            </p:cNvPr>
            <p:cNvPicPr>
              <a:picLocks noChangeAspect="1"/>
            </p:cNvPicPr>
            <p:nvPr/>
          </p:nvPicPr>
          <p:blipFill>
            <a:blip r:embed="rId5"/>
            <a:stretch>
              <a:fillRect/>
            </a:stretch>
          </p:blipFill>
          <p:spPr>
            <a:xfrm>
              <a:off x="3441700" y="5079270"/>
              <a:ext cx="2374458" cy="457303"/>
            </a:xfrm>
            <a:prstGeom prst="rect">
              <a:avLst/>
            </a:prstGeom>
          </p:spPr>
        </p:pic>
      </p:grpSp>
      <p:pic>
        <p:nvPicPr>
          <p:cNvPr id="1026" name="Picture 2" descr="Circle Icons Tools - Tools Icon Png, Transparent Png - kindpng">
            <a:extLst>
              <a:ext uri="{FF2B5EF4-FFF2-40B4-BE49-F238E27FC236}">
                <a16:creationId xmlns:a16="http://schemas.microsoft.com/office/drawing/2014/main" id="{75CF44ED-AFFC-44E4-9E57-AA402C8B7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5965" y="1872663"/>
            <a:ext cx="2085975" cy="21907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908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&amp; Subscriptions</a:t>
            </a:r>
          </a:p>
        </p:txBody>
      </p:sp>
      <p:sp>
        <p:nvSpPr>
          <p:cNvPr id="3" name="Text Placeholder 2"/>
          <p:cNvSpPr>
            <a:spLocks noGrp="1"/>
          </p:cNvSpPr>
          <p:nvPr>
            <p:ph type="body" sz="quarter" idx="10"/>
          </p:nvPr>
        </p:nvSpPr>
        <p:spPr>
          <a:xfrm>
            <a:off x="269239" y="1189495"/>
            <a:ext cx="11653523" cy="2051739"/>
          </a:xfrm>
        </p:spPr>
        <p:txBody>
          <a:bodyPr/>
          <a:lstStyle/>
          <a:p>
            <a:r>
              <a:rPr lang="en-US" dirty="0">
                <a:solidFill>
                  <a:schemeClr val="tx1"/>
                </a:solidFill>
              </a:rPr>
              <a:t>Sender only knows about Topic</a:t>
            </a:r>
          </a:p>
          <a:p>
            <a:r>
              <a:rPr lang="en-US" dirty="0">
                <a:solidFill>
                  <a:schemeClr val="tx1"/>
                </a:solidFill>
              </a:rPr>
              <a:t>Receivers only know about Subscriptions</a:t>
            </a:r>
          </a:p>
          <a:p>
            <a:r>
              <a:rPr lang="en-US" dirty="0">
                <a:solidFill>
                  <a:schemeClr val="tx1"/>
                </a:solidFill>
              </a:rPr>
              <a:t>Filters and Actions exist on Subscriptions</a:t>
            </a:r>
          </a:p>
        </p:txBody>
      </p:sp>
      <p:sp>
        <p:nvSpPr>
          <p:cNvPr id="5" name="Can 4"/>
          <p:cNvSpPr/>
          <p:nvPr/>
        </p:nvSpPr>
        <p:spPr bwMode="auto">
          <a:xfrm rot="5400000">
            <a:off x="2286195" y="3578404"/>
            <a:ext cx="1120531" cy="1718148"/>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Can 5"/>
          <p:cNvSpPr/>
          <p:nvPr/>
        </p:nvSpPr>
        <p:spPr bwMode="auto">
          <a:xfrm rot="5400000">
            <a:off x="7612183" y="4048761"/>
            <a:ext cx="777440" cy="2166359"/>
          </a:xfrm>
          <a:prstGeom prst="can">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Can 6"/>
          <p:cNvSpPr/>
          <p:nvPr/>
        </p:nvSpPr>
        <p:spPr bwMode="auto">
          <a:xfrm rot="5400000">
            <a:off x="7612183" y="2635683"/>
            <a:ext cx="777440" cy="2166359"/>
          </a:xfrm>
          <a:prstGeom prst="can">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 name="Straight Arrow Connector 7"/>
          <p:cNvCxnSpPr>
            <a:stCxn id="5" idx="1"/>
            <a:endCxn id="7" idx="3"/>
          </p:cNvCxnSpPr>
          <p:nvPr/>
        </p:nvCxnSpPr>
        <p:spPr>
          <a:xfrm flipV="1">
            <a:off x="3705534" y="3718863"/>
            <a:ext cx="3212189" cy="71861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5071" y="3718861"/>
            <a:ext cx="1969142" cy="534056"/>
          </a:xfrm>
          <a:prstGeom prst="rect">
            <a:avLst/>
          </a:prstGeom>
          <a:solidFill>
            <a:srgbClr val="0078D7"/>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 = “order”</a:t>
            </a:r>
          </a:p>
        </p:txBody>
      </p:sp>
      <p:cxnSp>
        <p:nvCxnSpPr>
          <p:cNvPr id="10" name="Straight Arrow Connector 9"/>
          <p:cNvCxnSpPr>
            <a:stCxn id="5" idx="1"/>
            <a:endCxn id="6" idx="3"/>
          </p:cNvCxnSpPr>
          <p:nvPr/>
        </p:nvCxnSpPr>
        <p:spPr>
          <a:xfrm>
            <a:off x="3705534" y="4437478"/>
            <a:ext cx="3212189" cy="694463"/>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5070" y="4538390"/>
            <a:ext cx="2004092" cy="534056"/>
          </a:xfrm>
          <a:prstGeom prst="rect">
            <a:avLst/>
          </a:prstGeom>
          <a:solidFill>
            <a:srgbClr val="0078D7"/>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 = “quote”</a:t>
            </a:r>
          </a:p>
        </p:txBody>
      </p:sp>
      <p:sp>
        <p:nvSpPr>
          <p:cNvPr id="12" name="TextBox 11"/>
          <p:cNvSpPr txBox="1"/>
          <p:nvPr/>
        </p:nvSpPr>
        <p:spPr>
          <a:xfrm>
            <a:off x="2212209" y="4169187"/>
            <a:ext cx="1088232" cy="615516"/>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Topic</a:t>
            </a:r>
          </a:p>
        </p:txBody>
      </p:sp>
      <p:sp>
        <p:nvSpPr>
          <p:cNvPr id="13" name="TextBox 12"/>
          <p:cNvSpPr txBox="1"/>
          <p:nvPr/>
        </p:nvSpPr>
        <p:spPr>
          <a:xfrm>
            <a:off x="6817364" y="3411869"/>
            <a:ext cx="2266719"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Subscription 1</a:t>
            </a:r>
          </a:p>
        </p:txBody>
      </p:sp>
      <p:sp>
        <p:nvSpPr>
          <p:cNvPr id="14" name="TextBox 13"/>
          <p:cNvSpPr txBox="1"/>
          <p:nvPr/>
        </p:nvSpPr>
        <p:spPr>
          <a:xfrm>
            <a:off x="6817363" y="4848339"/>
            <a:ext cx="2266719"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Subscription 2</a:t>
            </a:r>
          </a:p>
        </p:txBody>
      </p:sp>
      <p:pic>
        <p:nvPicPr>
          <p:cNvPr id="15" name="Picture 14"/>
          <p:cNvPicPr>
            <a:picLocks noChangeAspect="1"/>
          </p:cNvPicPr>
          <p:nvPr/>
        </p:nvPicPr>
        <p:blipFill>
          <a:blip r:embed="rId3"/>
          <a:stretch>
            <a:fillRect/>
          </a:stretch>
        </p:blipFill>
        <p:spPr>
          <a:xfrm>
            <a:off x="11325145" y="269477"/>
            <a:ext cx="644800" cy="644800"/>
          </a:xfrm>
          <a:prstGeom prst="rect">
            <a:avLst/>
          </a:prstGeom>
        </p:spPr>
      </p:pic>
      <p:grpSp>
        <p:nvGrpSpPr>
          <p:cNvPr id="17" name="Group 16"/>
          <p:cNvGrpSpPr/>
          <p:nvPr/>
        </p:nvGrpSpPr>
        <p:grpSpPr>
          <a:xfrm>
            <a:off x="45850" y="3238709"/>
            <a:ext cx="1368329" cy="1113392"/>
            <a:chOff x="67050" y="3792935"/>
            <a:chExt cx="1395767" cy="1135718"/>
          </a:xfrm>
        </p:grpSpPr>
        <p:pic>
          <p:nvPicPr>
            <p:cNvPr id="16" name="Picture 15"/>
            <p:cNvPicPr>
              <a:picLocks noChangeAspect="1"/>
            </p:cNvPicPr>
            <p:nvPr/>
          </p:nvPicPr>
          <p:blipFill>
            <a:blip r:embed="rId4"/>
            <a:stretch>
              <a:fillRect/>
            </a:stretch>
          </p:blipFill>
          <p:spPr>
            <a:xfrm>
              <a:off x="277929" y="4189744"/>
              <a:ext cx="929763" cy="738909"/>
            </a:xfrm>
            <a:prstGeom prst="rect">
              <a:avLst/>
            </a:prstGeom>
            <a:solidFill>
              <a:schemeClr val="accent3"/>
            </a:solidFill>
          </p:spPr>
        </p:pic>
        <p:sp>
          <p:nvSpPr>
            <p:cNvPr id="4" name="TextBox 3"/>
            <p:cNvSpPr txBox="1"/>
            <p:nvPr/>
          </p:nvSpPr>
          <p:spPr>
            <a:xfrm>
              <a:off x="67050" y="3792935"/>
              <a:ext cx="1395767" cy="51706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type=order</a:t>
              </a:r>
            </a:p>
          </p:txBody>
        </p:sp>
      </p:grpSp>
      <p:grpSp>
        <p:nvGrpSpPr>
          <p:cNvPr id="18" name="Group 17"/>
          <p:cNvGrpSpPr/>
          <p:nvPr/>
        </p:nvGrpSpPr>
        <p:grpSpPr>
          <a:xfrm>
            <a:off x="0" y="4291643"/>
            <a:ext cx="1449299" cy="1113392"/>
            <a:chOff x="25622" y="3792935"/>
            <a:chExt cx="1478360" cy="1135718"/>
          </a:xfrm>
        </p:grpSpPr>
        <p:pic>
          <p:nvPicPr>
            <p:cNvPr id="19" name="Picture 18"/>
            <p:cNvPicPr>
              <a:picLocks noChangeAspect="1"/>
            </p:cNvPicPr>
            <p:nvPr/>
          </p:nvPicPr>
          <p:blipFill>
            <a:blip r:embed="rId4"/>
            <a:stretch>
              <a:fillRect/>
            </a:stretch>
          </p:blipFill>
          <p:spPr>
            <a:xfrm>
              <a:off x="277929" y="4189744"/>
              <a:ext cx="929763" cy="738909"/>
            </a:xfrm>
            <a:prstGeom prst="rect">
              <a:avLst/>
            </a:prstGeom>
            <a:solidFill>
              <a:schemeClr val="accent3"/>
            </a:solidFill>
          </p:spPr>
        </p:pic>
        <p:sp>
          <p:nvSpPr>
            <p:cNvPr id="20" name="TextBox 19"/>
            <p:cNvSpPr txBox="1"/>
            <p:nvPr/>
          </p:nvSpPr>
          <p:spPr>
            <a:xfrm>
              <a:off x="25622" y="3792935"/>
              <a:ext cx="1478360" cy="517065"/>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type=quote</a:t>
              </a:r>
            </a:p>
          </p:txBody>
        </p:sp>
      </p:grpSp>
      <p:sp>
        <p:nvSpPr>
          <p:cNvPr id="21" name="TextBox 20"/>
          <p:cNvSpPr txBox="1"/>
          <p:nvPr/>
        </p:nvSpPr>
        <p:spPr>
          <a:xfrm>
            <a:off x="5067261" y="3281300"/>
            <a:ext cx="1019710"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Filter</a:t>
            </a:r>
          </a:p>
        </p:txBody>
      </p:sp>
      <p:sp>
        <p:nvSpPr>
          <p:cNvPr id="22" name="TextBox 21"/>
          <p:cNvSpPr txBox="1"/>
          <p:nvPr/>
        </p:nvSpPr>
        <p:spPr>
          <a:xfrm>
            <a:off x="5076291" y="4923041"/>
            <a:ext cx="1019710"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Filter</a:t>
            </a:r>
          </a:p>
        </p:txBody>
      </p:sp>
    </p:spTree>
    <p:extLst>
      <p:ext uri="{BB962C8B-B14F-4D97-AF65-F5344CB8AC3E}">
        <p14:creationId xmlns:p14="http://schemas.microsoft.com/office/powerpoint/2010/main" val="813195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0013 0.02996 L 0.16658 0.096 L 0.59471 -0.01657 " pathEditMode="relative" ptsTypes="AAA">
                                      <p:cBhvr>
                                        <p:cTn id="21" dur="2000" fill="hold"/>
                                        <p:tgtEl>
                                          <p:spTgt spid="17"/>
                                        </p:tgtEl>
                                        <p:attrNameLst>
                                          <p:attrName>ppt_x</p:attrName>
                                          <p:attrName>ppt_y</p:attrName>
                                        </p:attrNameLst>
                                      </p:cBhvr>
                                    </p:animMotion>
                                  </p:childTnLst>
                                </p:cTn>
                              </p:par>
                            </p:childTnLst>
                          </p:cTn>
                        </p:par>
                        <p:par>
                          <p:cTn id="22" fill="hold">
                            <p:stCondLst>
                              <p:cond delay="2000"/>
                            </p:stCondLst>
                            <p:childTnLst>
                              <p:par>
                                <p:cTn id="23" presetID="0" presetClass="path" presetSubtype="0" accel="50000" decel="50000" fill="hold" nodeType="afterEffect">
                                  <p:stCondLst>
                                    <p:cond delay="0"/>
                                  </p:stCondLst>
                                  <p:childTnLst>
                                    <p:animMotion origin="layout" path="M -0.00077 0.03064 L 0.16594 -0.05334 L 0.59344 0.04449 " pathEditMode="relative" ptsTypes="AAA">
                                      <p:cBhvr>
                                        <p:cTn id="24"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
        <p:nvSpPr>
          <p:cNvPr id="16" name="PB">
            <a:extLst>
              <a:ext uri="{FF2B5EF4-FFF2-40B4-BE49-F238E27FC236}">
                <a16:creationId xmlns:a16="http://schemas.microsoft.com/office/drawing/2014/main" id="{E99BB9AB-9DB1-4D37-B0C0-7EA5AF6D33E8}"/>
              </a:ext>
            </a:extLst>
          </p:cNvPr>
          <p:cNvSpPr/>
          <p:nvPr/>
        </p:nvSpPr>
        <p:spPr>
          <a:xfrm>
            <a:off x="0" y="6832600"/>
            <a:ext cx="64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D7FB3B81-AB3F-4A0D-A5BE-1FD252266BB9}"/>
              </a:ext>
            </a:extLst>
          </p:cNvPr>
          <p:cNvSpPr/>
          <p:nvPr/>
        </p:nvSpPr>
        <p:spPr>
          <a:xfrm>
            <a:off x="0" y="6832600"/>
            <a:ext cx="74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778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03B31-FE62-412A-AEC6-2528B50666CE}"/>
              </a:ext>
            </a:extLst>
          </p:cNvPr>
          <p:cNvPicPr>
            <a:picLocks noChangeAspect="1"/>
          </p:cNvPicPr>
          <p:nvPr/>
        </p:nvPicPr>
        <p:blipFill>
          <a:blip r:embed="rId3"/>
          <a:stretch>
            <a:fillRect/>
          </a:stretch>
        </p:blipFill>
        <p:spPr>
          <a:xfrm>
            <a:off x="0" y="0"/>
            <a:ext cx="12192000" cy="4038899"/>
          </a:xfrm>
          <a:prstGeom prst="rect">
            <a:avLst/>
          </a:prstGeom>
        </p:spPr>
      </p:pic>
      <p:sp>
        <p:nvSpPr>
          <p:cNvPr id="10" name="PB">
            <a:extLst>
              <a:ext uri="{FF2B5EF4-FFF2-40B4-BE49-F238E27FC236}">
                <a16:creationId xmlns:a16="http://schemas.microsoft.com/office/drawing/2014/main" id="{23A0F4D4-546C-46F1-95EE-111765DE42CA}"/>
              </a:ext>
            </a:extLst>
          </p:cNvPr>
          <p:cNvSpPr/>
          <p:nvPr/>
        </p:nvSpPr>
        <p:spPr>
          <a:xfrm>
            <a:off x="0" y="6832600"/>
            <a:ext cx="85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987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065577126"/>
              </p:ext>
            </p:extLst>
          </p:nvPr>
        </p:nvGraphicFramePr>
        <p:xfrm>
          <a:off x="624863" y="977151"/>
          <a:ext cx="10515600" cy="3159419"/>
        </p:xfrm>
        <a:graphic>
          <a:graphicData uri="http://schemas.openxmlformats.org/drawingml/2006/table">
            <a:tbl>
              <a:tblPr>
                <a:tableStyleId>{69C7853C-536D-4A76-A0AE-DD22124D55A5}</a:tableStyleId>
              </a:tblPr>
              <a:tblGrid>
                <a:gridCol w="5257800">
                  <a:extLst>
                    <a:ext uri="{9D8B030D-6E8A-4147-A177-3AD203B41FA5}">
                      <a16:colId xmlns:a16="http://schemas.microsoft.com/office/drawing/2014/main" val="3864766076"/>
                    </a:ext>
                  </a:extLst>
                </a:gridCol>
                <a:gridCol w="5257800">
                  <a:extLst>
                    <a:ext uri="{9D8B030D-6E8A-4147-A177-3AD203B41FA5}">
                      <a16:colId xmlns:a16="http://schemas.microsoft.com/office/drawing/2014/main" val="432714299"/>
                    </a:ext>
                  </a:extLst>
                </a:gridCol>
              </a:tblGrid>
              <a:tr h="435782">
                <a:tc>
                  <a:txBody>
                    <a:bodyPr/>
                    <a:lstStyle/>
                    <a:p>
                      <a:r>
                        <a:rPr lang="en-US"/>
                        <a:t>Traditional on-premises</a:t>
                      </a:r>
                    </a:p>
                  </a:txBody>
                  <a:tcPr anchor="ctr"/>
                </a:tc>
                <a:tc>
                  <a:txBody>
                    <a:bodyPr/>
                    <a:lstStyle/>
                    <a:p>
                      <a:r>
                        <a:rPr lang="en-US" dirty="0"/>
                        <a:t>Modern cloud</a:t>
                      </a:r>
                    </a:p>
                  </a:txBody>
                  <a:tcPr anchor="ctr"/>
                </a:tc>
                <a:extLst>
                  <a:ext uri="{0D108BD9-81ED-4DB2-BD59-A6C34878D82A}">
                    <a16:rowId xmlns:a16="http://schemas.microsoft.com/office/drawing/2014/main" val="1521546904"/>
                  </a:ext>
                </a:extLst>
              </a:tr>
              <a:tr h="2723637">
                <a:tc>
                  <a:txBody>
                    <a:bodyPr/>
                    <a:lstStyle/>
                    <a:p>
                      <a:r>
                        <a:rPr lang="en-US" dirty="0"/>
                        <a:t>Monolithic</a:t>
                      </a:r>
                      <a:br>
                        <a:rPr lang="en-US" dirty="0"/>
                      </a:br>
                      <a:r>
                        <a:rPr lang="en-US" dirty="0"/>
                        <a:t>Designed for predictable scalability</a:t>
                      </a:r>
                      <a:br>
                        <a:rPr lang="en-US" dirty="0"/>
                      </a:br>
                      <a:r>
                        <a:rPr lang="en-US" dirty="0"/>
                        <a:t>Relational database</a:t>
                      </a:r>
                      <a:br>
                        <a:rPr lang="en-US" dirty="0"/>
                      </a:br>
                      <a:r>
                        <a:rPr lang="en-US" dirty="0"/>
                        <a:t>Synchronized processing</a:t>
                      </a:r>
                      <a:br>
                        <a:rPr lang="en-US" dirty="0"/>
                      </a:br>
                      <a:r>
                        <a:rPr lang="en-US" dirty="0"/>
                        <a:t>Design to avoid failures (MTBF)</a:t>
                      </a:r>
                      <a:br>
                        <a:rPr lang="en-US" dirty="0"/>
                      </a:br>
                      <a:r>
                        <a:rPr lang="en-US" dirty="0"/>
                        <a:t>Occasional large updates</a:t>
                      </a:r>
                      <a:br>
                        <a:rPr lang="en-US" dirty="0"/>
                      </a:br>
                      <a:r>
                        <a:rPr lang="en-US" dirty="0"/>
                        <a:t>Manual management</a:t>
                      </a:r>
                      <a:br>
                        <a:rPr lang="en-US" dirty="0"/>
                      </a:br>
                      <a:endParaRPr lang="en-US" dirty="0"/>
                    </a:p>
                  </a:txBody>
                  <a:tcPr anchor="ctr"/>
                </a:tc>
                <a:tc>
                  <a:txBody>
                    <a:bodyPr/>
                    <a:lstStyle/>
                    <a:p>
                      <a:r>
                        <a:rPr lang="en-US" dirty="0"/>
                        <a:t>Decomposed</a:t>
                      </a:r>
                      <a:br>
                        <a:rPr lang="en-US" dirty="0"/>
                      </a:br>
                      <a:r>
                        <a:rPr lang="en-US" dirty="0"/>
                        <a:t>Designed for elastic scale</a:t>
                      </a:r>
                      <a:br>
                        <a:rPr lang="en-US" dirty="0"/>
                      </a:br>
                      <a:r>
                        <a:rPr lang="en-US" dirty="0"/>
                        <a:t>Polyglot persistence (mix of storage technologies)</a:t>
                      </a:r>
                      <a:br>
                        <a:rPr lang="en-US" dirty="0"/>
                      </a:br>
                      <a:r>
                        <a:rPr lang="en-US" dirty="0"/>
                        <a:t>Asynchronous processing</a:t>
                      </a:r>
                      <a:br>
                        <a:rPr lang="en-US" dirty="0"/>
                      </a:br>
                      <a:r>
                        <a:rPr lang="en-US" dirty="0"/>
                        <a:t>Frequent small updates</a:t>
                      </a:r>
                      <a:br>
                        <a:rPr lang="en-US" dirty="0"/>
                      </a:br>
                      <a:r>
                        <a:rPr lang="en-US" dirty="0"/>
                        <a:t>Automated self-management</a:t>
                      </a:r>
                      <a:br>
                        <a:rPr lang="en-US" dirty="0"/>
                      </a:br>
                      <a:r>
                        <a:rPr lang="en-US" dirty="0"/>
                        <a:t>Immutable infrastructure</a:t>
                      </a:r>
                    </a:p>
                  </a:txBody>
                  <a:tcPr anchor="ctr"/>
                </a:tc>
                <a:extLst>
                  <a:ext uri="{0D108BD9-81ED-4DB2-BD59-A6C34878D82A}">
                    <a16:rowId xmlns:a16="http://schemas.microsoft.com/office/drawing/2014/main" val="2465429464"/>
                  </a:ext>
                </a:extLst>
              </a:tr>
            </a:tbl>
          </a:graphicData>
        </a:graphic>
      </p:graphicFrame>
    </p:spTree>
    <p:extLst>
      <p:ext uri="{BB962C8B-B14F-4D97-AF65-F5344CB8AC3E}">
        <p14:creationId xmlns:p14="http://schemas.microsoft.com/office/powerpoint/2010/main" val="1124170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0</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grpSp>
      <p:sp>
        <p:nvSpPr>
          <p:cNvPr id="15" name="PB">
            <a:extLst>
              <a:ext uri="{FF2B5EF4-FFF2-40B4-BE49-F238E27FC236}">
                <a16:creationId xmlns:a16="http://schemas.microsoft.com/office/drawing/2014/main" id="{842230D2-782E-45EB-BB11-57EA76285C44}"/>
              </a:ext>
            </a:extLst>
          </p:cNvPr>
          <p:cNvSpPr/>
          <p:nvPr/>
        </p:nvSpPr>
        <p:spPr>
          <a:xfrm>
            <a:off x="0" y="6832600"/>
            <a:ext cx="962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33B87-F5C4-4464-956E-0C3A1620C8A8}"/>
              </a:ext>
            </a:extLst>
          </p:cNvPr>
          <p:cNvPicPr>
            <a:picLocks noChangeAspect="1"/>
          </p:cNvPicPr>
          <p:nvPr/>
        </p:nvPicPr>
        <p:blipFill>
          <a:blip r:embed="rId3"/>
          <a:stretch>
            <a:fillRect/>
          </a:stretch>
        </p:blipFill>
        <p:spPr>
          <a:xfrm>
            <a:off x="1651967" y="1299865"/>
            <a:ext cx="8888065" cy="4258269"/>
          </a:xfrm>
          <a:prstGeom prst="rect">
            <a:avLst/>
          </a:prstGeom>
        </p:spPr>
      </p:pic>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772E2707-182A-49D0-A0FC-D17EBB762472}"/>
              </a:ext>
            </a:extLst>
          </p:cNvPr>
          <p:cNvSpPr/>
          <p:nvPr/>
        </p:nvSpPr>
        <p:spPr>
          <a:xfrm>
            <a:off x="0" y="6832600"/>
            <a:ext cx="1069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B32BF5C5-5530-4D90-A778-03CAECFF81CC}"/>
              </a:ext>
            </a:extLst>
          </p:cNvPr>
          <p:cNvSpPr/>
          <p:nvPr/>
        </p:nvSpPr>
        <p:spPr>
          <a:xfrm>
            <a:off x="0" y="6832600"/>
            <a:ext cx="117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064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
        <p:nvSpPr>
          <p:cNvPr id="13" name="PB">
            <a:extLst>
              <a:ext uri="{FF2B5EF4-FFF2-40B4-BE49-F238E27FC236}">
                <a16:creationId xmlns:a16="http://schemas.microsoft.com/office/drawing/2014/main" id="{145FC58D-86CA-4844-89D9-49905CD3AA3C}"/>
              </a:ext>
            </a:extLst>
          </p:cNvPr>
          <p:cNvSpPr/>
          <p:nvPr/>
        </p:nvSpPr>
        <p:spPr>
          <a:xfrm>
            <a:off x="0" y="6832600"/>
            <a:ext cx="128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233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8532E11-9976-4EB9-832B-EA98AD221FC1}"/>
              </a:ext>
            </a:extLst>
          </p:cNvPr>
          <p:cNvSpPr/>
          <p:nvPr/>
        </p:nvSpPr>
        <p:spPr>
          <a:xfrm>
            <a:off x="0" y="6832600"/>
            <a:ext cx="139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1895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Azure.Messaging.ServiceBus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3"/>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F394F884-8892-4635-A136-87D2DDB51118}"/>
              </a:ext>
            </a:extLst>
          </p:cNvPr>
          <p:cNvPicPr>
            <a:picLocks noChangeAspect="1"/>
          </p:cNvPicPr>
          <p:nvPr/>
        </p:nvPicPr>
        <p:blipFill>
          <a:blip r:embed="rId4"/>
          <a:stretch>
            <a:fillRect/>
          </a:stretch>
        </p:blipFill>
        <p:spPr>
          <a:xfrm>
            <a:off x="6444916" y="1605600"/>
            <a:ext cx="5144257" cy="139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B8AE3161-0E89-4A62-AF82-0CC5903843D5}"/>
              </a:ext>
            </a:extLst>
          </p:cNvPr>
          <p:cNvSpPr/>
          <p:nvPr/>
        </p:nvSpPr>
        <p:spPr>
          <a:xfrm>
            <a:off x="0" y="6832600"/>
            <a:ext cx="149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61DC6-919F-44EE-9A7C-70D5D3527307}"/>
              </a:ext>
            </a:extLst>
          </p:cNvPr>
          <p:cNvPicPr>
            <a:picLocks noChangeAspect="1"/>
          </p:cNvPicPr>
          <p:nvPr/>
        </p:nvPicPr>
        <p:blipFill>
          <a:blip r:embed="rId2"/>
          <a:stretch>
            <a:fillRect/>
          </a:stretch>
        </p:blipFill>
        <p:spPr>
          <a:xfrm>
            <a:off x="999816" y="1690688"/>
            <a:ext cx="10388073" cy="3207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8B58286E-67FE-45AD-A32C-ABAA98AAE75A}"/>
              </a:ext>
            </a:extLst>
          </p:cNvPr>
          <p:cNvSpPr>
            <a:spLocks noGrp="1"/>
          </p:cNvSpPr>
          <p:nvPr>
            <p:ph type="title"/>
          </p:nvPr>
        </p:nvSpPr>
        <p:spPr>
          <a:xfrm>
            <a:off x="838200" y="365125"/>
            <a:ext cx="10515600" cy="1325563"/>
          </a:xfrm>
        </p:spPr>
        <p:txBody>
          <a:bodyPr/>
          <a:lstStyle/>
          <a:p>
            <a:r>
              <a:rPr lang="en-CA" dirty="0"/>
              <a:t>Connection Options</a:t>
            </a:r>
          </a:p>
        </p:txBody>
      </p:sp>
      <p:sp>
        <p:nvSpPr>
          <p:cNvPr id="11" name="PB">
            <a:extLst>
              <a:ext uri="{FF2B5EF4-FFF2-40B4-BE49-F238E27FC236}">
                <a16:creationId xmlns:a16="http://schemas.microsoft.com/office/drawing/2014/main" id="{35CC6CE0-D75F-42C0-826D-1F6BB1D1AB02}"/>
              </a:ext>
            </a:extLst>
          </p:cNvPr>
          <p:cNvSpPr/>
          <p:nvPr/>
        </p:nvSpPr>
        <p:spPr>
          <a:xfrm>
            <a:off x="0" y="6832600"/>
            <a:ext cx="160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7387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7AA2929-27BF-4A65-8FF3-88BEE650A969}"/>
              </a:ext>
            </a:extLst>
          </p:cNvPr>
          <p:cNvSpPr/>
          <p:nvPr/>
        </p:nvSpPr>
        <p:spPr>
          <a:xfrm>
            <a:off x="0" y="6832600"/>
            <a:ext cx="171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3570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pic>
        <p:nvPicPr>
          <p:cNvPr id="18" name="Picture 17">
            <a:extLst>
              <a:ext uri="{FF2B5EF4-FFF2-40B4-BE49-F238E27FC236}">
                <a16:creationId xmlns:a16="http://schemas.microsoft.com/office/drawing/2014/main" id="{F224971A-3E29-455E-B762-357A2356096D}"/>
              </a:ext>
            </a:extLst>
          </p:cNvPr>
          <p:cNvPicPr>
            <a:picLocks noChangeAspect="1"/>
          </p:cNvPicPr>
          <p:nvPr/>
        </p:nvPicPr>
        <p:blipFill>
          <a:blip r:embed="rId2"/>
          <a:stretch>
            <a:fillRect/>
          </a:stretch>
        </p:blipFill>
        <p:spPr>
          <a:xfrm>
            <a:off x="870857" y="1428643"/>
            <a:ext cx="8168640" cy="424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9B091925-144A-4F43-879B-98A024EF8E71}"/>
              </a:ext>
            </a:extLst>
          </p:cNvPr>
          <p:cNvPicPr>
            <a:picLocks noChangeAspect="1"/>
          </p:cNvPicPr>
          <p:nvPr/>
        </p:nvPicPr>
        <p:blipFill>
          <a:blip r:embed="rId3"/>
          <a:stretch>
            <a:fillRect/>
          </a:stretch>
        </p:blipFill>
        <p:spPr>
          <a:xfrm>
            <a:off x="870857" y="2224789"/>
            <a:ext cx="8330417" cy="3317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PB">
            <a:extLst>
              <a:ext uri="{FF2B5EF4-FFF2-40B4-BE49-F238E27FC236}">
                <a16:creationId xmlns:a16="http://schemas.microsoft.com/office/drawing/2014/main" id="{F8659130-AD11-468D-9EF7-B3F95BB502F4}"/>
              </a:ext>
            </a:extLst>
          </p:cNvPr>
          <p:cNvSpPr/>
          <p:nvPr/>
        </p:nvSpPr>
        <p:spPr>
          <a:xfrm>
            <a:off x="0" y="6832600"/>
            <a:ext cx="181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A254DC0A-9C4F-403E-9B5D-27517576FE8F}"/>
              </a:ext>
            </a:extLst>
          </p:cNvPr>
          <p:cNvSpPr/>
          <p:nvPr/>
        </p:nvSpPr>
        <p:spPr>
          <a:xfrm>
            <a:off x="0" y="6832600"/>
            <a:ext cx="1925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4423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4" y="121285"/>
            <a:ext cx="10515600" cy="1325563"/>
          </a:xfrm>
        </p:spPr>
        <p:txBody>
          <a:bodyPr>
            <a:normAutofit fontScale="90000"/>
          </a:bodyPr>
          <a:lstStyle/>
          <a:p>
            <a:r>
              <a:rPr lang="en-US" dirty="0"/>
              <a:t>How this guidance is structured</a:t>
            </a:r>
            <a:br>
              <a:rPr lang="en-US" dirty="0"/>
            </a:br>
            <a:endParaRPr lang="en-US" dirty="0"/>
          </a:p>
        </p:txBody>
      </p:sp>
      <p:sp>
        <p:nvSpPr>
          <p:cNvPr id="3" name="Content Placeholder 2"/>
          <p:cNvSpPr>
            <a:spLocks noGrp="1"/>
          </p:cNvSpPr>
          <p:nvPr>
            <p:ph idx="1"/>
          </p:nvPr>
        </p:nvSpPr>
        <p:spPr>
          <a:xfrm>
            <a:off x="141514" y="911225"/>
            <a:ext cx="12050486" cy="4351338"/>
          </a:xfrm>
        </p:spPr>
        <p:txBody>
          <a:bodyPr/>
          <a:lstStyle/>
          <a:p>
            <a:r>
              <a:rPr lang="en-US" dirty="0"/>
              <a:t>The Azure application architecture fundamentals guidance is organized as a series of steps, from the architecture and design to implementation. For each step, there is supporting guidance that will help you design your application architecture.</a:t>
            </a:r>
          </a:p>
        </p:txBody>
      </p:sp>
      <p:pic>
        <p:nvPicPr>
          <p:cNvPr id="5" name="Picture 4"/>
          <p:cNvPicPr>
            <a:picLocks noChangeAspect="1"/>
          </p:cNvPicPr>
          <p:nvPr/>
        </p:nvPicPr>
        <p:blipFill>
          <a:blip r:embed="rId2"/>
          <a:stretch>
            <a:fillRect/>
          </a:stretch>
        </p:blipFill>
        <p:spPr>
          <a:xfrm>
            <a:off x="4032069" y="2504882"/>
            <a:ext cx="3344091" cy="4286441"/>
          </a:xfrm>
          <a:prstGeom prst="rect">
            <a:avLst/>
          </a:prstGeom>
        </p:spPr>
      </p:pic>
    </p:spTree>
    <p:extLst>
      <p:ext uri="{BB962C8B-B14F-4D97-AF65-F5344CB8AC3E}">
        <p14:creationId xmlns:p14="http://schemas.microsoft.com/office/powerpoint/2010/main" val="3231674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ADCBE52D-E568-4C6D-89B0-DE9709DD9FEF}"/>
              </a:ext>
            </a:extLst>
          </p:cNvPr>
          <p:cNvSpPr/>
          <p:nvPr/>
        </p:nvSpPr>
        <p:spPr>
          <a:xfrm>
            <a:off x="0" y="6832600"/>
            <a:ext cx="2138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44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
        <p:nvSpPr>
          <p:cNvPr id="11" name="PB">
            <a:extLst>
              <a:ext uri="{FF2B5EF4-FFF2-40B4-BE49-F238E27FC236}">
                <a16:creationId xmlns:a16="http://schemas.microsoft.com/office/drawing/2014/main" id="{69784260-B979-42AD-A68F-6846F1A2D760}"/>
              </a:ext>
            </a:extLst>
          </p:cNvPr>
          <p:cNvSpPr/>
          <p:nvPr/>
        </p:nvSpPr>
        <p:spPr>
          <a:xfrm>
            <a:off x="0" y="6832600"/>
            <a:ext cx="2245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17589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ServiceBusProcessor</a:t>
            </a:r>
            <a:r>
              <a:rPr lang="en-CA" sz="2000" dirty="0">
                <a:solidFill>
                  <a:schemeClr val="bg1">
                    <a:lumMod val="50000"/>
                  </a:schemeClr>
                </a:solidFill>
              </a:rPr>
              <a:t> </a:t>
            </a: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None/>
            </a:pPr>
            <a:r>
              <a:rPr lang="en-CA" sz="2000" dirty="0" err="1">
                <a:solidFill>
                  <a:schemeClr val="bg1">
                    <a:lumMod val="50000"/>
                  </a:schemeClr>
                </a:solidFill>
              </a:rPr>
              <a:t>ServiceBusReceiver</a:t>
            </a:r>
            <a:endParaRPr lang="en-CA" sz="2000" dirty="0">
              <a:solidFill>
                <a:schemeClr val="bg1">
                  <a:lumMod val="50000"/>
                </a:schemeClr>
              </a:solidFill>
            </a:endParaRPr>
          </a:p>
        </p:txBody>
      </p:sp>
      <p:pic>
        <p:nvPicPr>
          <p:cNvPr id="9" name="Picture 8">
            <a:extLst>
              <a:ext uri="{FF2B5EF4-FFF2-40B4-BE49-F238E27FC236}">
                <a16:creationId xmlns:a16="http://schemas.microsoft.com/office/drawing/2014/main" id="{A9A459CF-556D-40EB-B310-7A0799E3B7A6}"/>
              </a:ext>
            </a:extLst>
          </p:cNvPr>
          <p:cNvPicPr>
            <a:picLocks noChangeAspect="1"/>
          </p:cNvPicPr>
          <p:nvPr/>
        </p:nvPicPr>
        <p:blipFill>
          <a:blip r:embed="rId3"/>
          <a:stretch>
            <a:fillRect/>
          </a:stretch>
        </p:blipFill>
        <p:spPr>
          <a:xfrm>
            <a:off x="6444916" y="1964285"/>
            <a:ext cx="5151031" cy="84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230D849-B076-4761-AADC-B7DF88776D4D}"/>
              </a:ext>
            </a:extLst>
          </p:cNvPr>
          <p:cNvPicPr>
            <a:picLocks noChangeAspect="1"/>
          </p:cNvPicPr>
          <p:nvPr/>
        </p:nvPicPr>
        <p:blipFill>
          <a:blip r:embed="rId4"/>
          <a:stretch>
            <a:fillRect/>
          </a:stretch>
        </p:blipFill>
        <p:spPr>
          <a:xfrm>
            <a:off x="700996" y="1964285"/>
            <a:ext cx="5591431" cy="82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6E8731D-4DF6-4A9F-8430-EBF4CCB2B5D1}"/>
              </a:ext>
            </a:extLst>
          </p:cNvPr>
          <p:cNvSpPr/>
          <p:nvPr/>
        </p:nvSpPr>
        <p:spPr>
          <a:xfrm>
            <a:off x="0" y="6832600"/>
            <a:ext cx="2352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Summery</a:t>
            </a:r>
          </a:p>
        </p:txBody>
      </p:sp>
      <p:sp>
        <p:nvSpPr>
          <p:cNvPr id="5" name="Content Placeholder 4"/>
          <p:cNvSpPr>
            <a:spLocks noGrp="1"/>
          </p:cNvSpPr>
          <p:nvPr>
            <p:ph idx="1"/>
          </p:nvPr>
        </p:nvSpPr>
        <p:spPr/>
        <p:txBody>
          <a:bodyPr/>
          <a:lstStyle/>
          <a:p>
            <a:r>
              <a:rPr lang="en-US" dirty="0"/>
              <a:t>Introduction</a:t>
            </a:r>
          </a:p>
          <a:p>
            <a:r>
              <a:rPr lang="en-US" dirty="0"/>
              <a:t>Architecture styles</a:t>
            </a:r>
          </a:p>
          <a:p>
            <a:r>
              <a:rPr lang="en-US" dirty="0"/>
              <a:t>Browse Azure Architectures</a:t>
            </a:r>
            <a:br>
              <a:rPr lang="en-US" dirty="0"/>
            </a:br>
            <a:br>
              <a:rPr lang="en-US" dirty="0"/>
            </a:br>
            <a:endParaRPr lang="en-US" dirty="0"/>
          </a:p>
        </p:txBody>
      </p:sp>
    </p:spTree>
    <p:extLst>
      <p:ext uri="{BB962C8B-B14F-4D97-AF65-F5344CB8AC3E}">
        <p14:creationId xmlns:p14="http://schemas.microsoft.com/office/powerpoint/2010/main" val="1026157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3337" y="1668417"/>
            <a:ext cx="9144000" cy="2387600"/>
          </a:xfrm>
        </p:spPr>
        <p:txBody>
          <a:bodyPr/>
          <a:lstStyle/>
          <a:p>
            <a:r>
              <a:rPr lang="en-US" dirty="0"/>
              <a:t>Thank You</a:t>
            </a:r>
          </a:p>
        </p:txBody>
      </p:sp>
    </p:spTree>
    <p:extLst>
      <p:ext uri="{BB962C8B-B14F-4D97-AF65-F5344CB8AC3E}">
        <p14:creationId xmlns:p14="http://schemas.microsoft.com/office/powerpoint/2010/main" val="257858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styles</a:t>
            </a:r>
            <a:br>
              <a:rPr lang="en-US" dirty="0"/>
            </a:br>
            <a:endParaRPr lang="en-US" dirty="0"/>
          </a:p>
        </p:txBody>
      </p:sp>
      <p:sp>
        <p:nvSpPr>
          <p:cNvPr id="3" name="Content Placeholder 2"/>
          <p:cNvSpPr>
            <a:spLocks noGrp="1"/>
          </p:cNvSpPr>
          <p:nvPr>
            <p:ph idx="1"/>
          </p:nvPr>
        </p:nvSpPr>
        <p:spPr/>
        <p:txBody>
          <a:bodyPr/>
          <a:lstStyle/>
          <a:p>
            <a:r>
              <a:rPr lang="en-US" dirty="0"/>
              <a:t>The first decision point is the most fundamental. What kind of architecture are you building? It might be a </a:t>
            </a:r>
            <a:r>
              <a:rPr lang="en-US" dirty="0" err="1"/>
              <a:t>microservices</a:t>
            </a:r>
            <a:r>
              <a:rPr lang="en-US" dirty="0"/>
              <a:t> architecture, a more traditional N-tier application, or a big data solution. </a:t>
            </a:r>
          </a:p>
          <a:p>
            <a:endParaRPr lang="en-US" dirty="0"/>
          </a:p>
          <a:p>
            <a:r>
              <a:rPr lang="en-US" dirty="0"/>
              <a:t>We have identified several distinct architectural styles. There are benefits and challenges to each.</a:t>
            </a:r>
          </a:p>
        </p:txBody>
      </p:sp>
    </p:spTree>
    <p:extLst>
      <p:ext uri="{BB962C8B-B14F-4D97-AF65-F5344CB8AC3E}">
        <p14:creationId xmlns:p14="http://schemas.microsoft.com/office/powerpoint/2010/main" val="189382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pPr marL="0" indent="0">
              <a:buNone/>
            </a:pPr>
            <a:r>
              <a:rPr lang="en-US" b="1" dirty="0"/>
              <a:t>A quick tour of the styles</a:t>
            </a:r>
          </a:p>
          <a:p>
            <a:pPr marL="0" indent="0">
              <a:buNone/>
            </a:pPr>
            <a:endParaRPr lang="en-US" b="1" dirty="0"/>
          </a:p>
          <a:p>
            <a:pPr marL="0" indent="0">
              <a:buNone/>
            </a:pPr>
            <a:r>
              <a:rPr lang="en-US" b="1" dirty="0"/>
              <a:t>N-tier</a:t>
            </a:r>
          </a:p>
          <a:p>
            <a:pPr marL="0" indent="0">
              <a:buNone/>
            </a:pPr>
            <a:endParaRPr lang="en-US" b="1" dirty="0"/>
          </a:p>
          <a:p>
            <a:endParaRPr lang="en-US" dirty="0"/>
          </a:p>
        </p:txBody>
      </p:sp>
      <p:pic>
        <p:nvPicPr>
          <p:cNvPr id="3" name="Picture 2"/>
          <p:cNvPicPr>
            <a:picLocks noChangeAspect="1"/>
          </p:cNvPicPr>
          <p:nvPr/>
        </p:nvPicPr>
        <p:blipFill>
          <a:blip r:embed="rId2"/>
          <a:stretch>
            <a:fillRect/>
          </a:stretch>
        </p:blipFill>
        <p:spPr>
          <a:xfrm>
            <a:off x="522513" y="1879146"/>
            <a:ext cx="8743950" cy="4057650"/>
          </a:xfrm>
          <a:prstGeom prst="rect">
            <a:avLst/>
          </a:prstGeom>
        </p:spPr>
      </p:pic>
    </p:spTree>
    <p:extLst>
      <p:ext uri="{BB962C8B-B14F-4D97-AF65-F5344CB8AC3E}">
        <p14:creationId xmlns:p14="http://schemas.microsoft.com/office/powerpoint/2010/main" val="72378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2513" y="217714"/>
            <a:ext cx="11469189" cy="6278880"/>
          </a:xfrm>
        </p:spPr>
        <p:txBody>
          <a:bodyPr/>
          <a:lstStyle/>
          <a:p>
            <a:r>
              <a:rPr lang="en-US" dirty="0"/>
              <a:t>N-tier is a traditional architecture for enterprise applications. Dependencies are managed by dividing the application into layers that perform logical functions, such as presentation, business logic, and data access. </a:t>
            </a:r>
          </a:p>
          <a:p>
            <a:endParaRPr lang="en-US" dirty="0"/>
          </a:p>
          <a:p>
            <a:r>
              <a:rPr lang="en-US" dirty="0"/>
              <a:t>A layer can only call into layers that sit below it. However, this horizontal layering can be a liability. </a:t>
            </a:r>
          </a:p>
          <a:p>
            <a:endParaRPr lang="en-US" dirty="0"/>
          </a:p>
          <a:p>
            <a:r>
              <a:rPr lang="en-US" dirty="0"/>
              <a:t>It can be hard to introduce changes in one part of the application without touching the rest of the application. That makes frequent updates a challenge, limiting how quickly new features can be added.</a:t>
            </a:r>
          </a:p>
        </p:txBody>
      </p:sp>
    </p:spTree>
    <p:extLst>
      <p:ext uri="{BB962C8B-B14F-4D97-AF65-F5344CB8AC3E}">
        <p14:creationId xmlns:p14="http://schemas.microsoft.com/office/powerpoint/2010/main" val="3462525494"/>
      </p:ext>
    </p:extLst>
  </p:cSld>
  <p:clrMapOvr>
    <a:masterClrMapping/>
  </p:clrMapOvr>
</p:sld>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0_PPT_Theme_NobleProg" id="{A17BA39C-7068-4A79-96F4-6BEF9CC27A16}" vid="{9D5DCB5B-7A90-40BA-B296-3AD5E152D1B3}"/>
    </a:ext>
  </a:extLst>
</a:theme>
</file>

<file path=ppt/theme/theme2.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00_PPT_Theme_NobleProg_2022</Template>
  <TotalTime>462</TotalTime>
  <Words>2380</Words>
  <Application>Microsoft Office PowerPoint</Application>
  <PresentationFormat>Widescreen</PresentationFormat>
  <Paragraphs>364</Paragraphs>
  <Slides>64</Slides>
  <Notes>9</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64</vt:i4>
      </vt:variant>
    </vt:vector>
  </HeadingPairs>
  <TitlesOfParts>
    <vt:vector size="80" baseType="lpstr">
      <vt:lpstr>Arial</vt:lpstr>
      <vt:lpstr>Arial Narrow</vt:lpstr>
      <vt:lpstr>Calibri</vt:lpstr>
      <vt:lpstr>Cascadia Mono</vt:lpstr>
      <vt:lpstr>Consolas</vt:lpstr>
      <vt:lpstr>Raleway-v4020</vt:lpstr>
      <vt:lpstr>Raleway-v4020 Black</vt:lpstr>
      <vt:lpstr>Raleway-v4020 Thin</vt:lpstr>
      <vt:lpstr>Segoe UI</vt:lpstr>
      <vt:lpstr>Segoe UI Black</vt:lpstr>
      <vt:lpstr>Segoe UI Light</vt:lpstr>
      <vt:lpstr>Trebuchet MS</vt:lpstr>
      <vt:lpstr>Wingdings</vt:lpstr>
      <vt:lpstr>Yanone Kaffeesatz Regular</vt:lpstr>
      <vt:lpstr>00_PPT_Theme_NobleProg</vt:lpstr>
      <vt:lpstr>5-50002_Ignite_Breakout_Template</vt:lpstr>
      <vt:lpstr> Introduction Objective programming (C #) - design patterns</vt:lpstr>
      <vt:lpstr>Azure application architecture fundamentals </vt:lpstr>
      <vt:lpstr>Introduction </vt:lpstr>
      <vt:lpstr>PowerPoint Presentation</vt:lpstr>
      <vt:lpstr>PowerPoint Presentation</vt:lpstr>
      <vt:lpstr>How this guidance is structured </vt:lpstr>
      <vt:lpstr>Architecture styles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choices </vt:lpstr>
      <vt:lpstr>PowerPoint Presentation</vt:lpstr>
      <vt:lpstr>PowerPoint Presentation</vt:lpstr>
      <vt:lpstr>PowerPoint Presentation</vt:lpstr>
      <vt:lpstr>PowerPoint Presentation</vt:lpstr>
      <vt:lpstr>PowerPoint Presentation</vt:lpstr>
      <vt:lpstr>PowerPoint Presentation</vt:lpstr>
      <vt:lpstr>Introduction to messaging patterns</vt:lpstr>
      <vt:lpstr>Introduction to messaging patterns</vt:lpstr>
      <vt:lpstr>Introduction to messaging patterns</vt:lpstr>
      <vt:lpstr>Introduction to Data management patterns</vt:lpstr>
      <vt:lpstr>Data management patterns </vt:lpstr>
      <vt:lpstr>Data management patterns </vt:lpstr>
      <vt:lpstr>Introduction to Design and implementation patterns</vt:lpstr>
      <vt:lpstr>Design and implementation patterns </vt:lpstr>
      <vt:lpstr>Design and implementation patterns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&amp; Subscriptions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Connection Options</vt:lpstr>
      <vt:lpstr>Sending Messages</vt:lpstr>
      <vt:lpstr>Code</vt:lpstr>
      <vt:lpstr>PowerPoint Presentation</vt:lpstr>
      <vt:lpstr>Receiving Messages</vt:lpstr>
      <vt:lpstr>Receiving modes</vt:lpstr>
      <vt:lpstr>PowerPoint Presentation</vt:lpstr>
      <vt:lpstr>Summery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Objective programming (C #) - design patterns</dc:title>
  <dc:creator>oshadini</dc:creator>
  <cp:lastModifiedBy>Uditha bandara</cp:lastModifiedBy>
  <cp:revision>15</cp:revision>
  <dcterms:created xsi:type="dcterms:W3CDTF">2022-10-11T05:36:08Z</dcterms:created>
  <dcterms:modified xsi:type="dcterms:W3CDTF">2022-10-14T10:38:38Z</dcterms:modified>
</cp:coreProperties>
</file>